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762" r:id="rId1"/>
  </p:sldMasterIdLst>
  <p:notesMasterIdLst>
    <p:notesMasterId r:id="rId39"/>
  </p:notesMasterIdLst>
  <p:handoutMasterIdLst>
    <p:handoutMasterId r:id="rId40"/>
  </p:handoutMasterIdLst>
  <p:sldIdLst>
    <p:sldId id="459" r:id="rId2"/>
    <p:sldId id="309" r:id="rId3"/>
    <p:sldId id="371" r:id="rId4"/>
    <p:sldId id="444" r:id="rId5"/>
    <p:sldId id="442" r:id="rId6"/>
    <p:sldId id="445" r:id="rId7"/>
    <p:sldId id="374" r:id="rId8"/>
    <p:sldId id="409" r:id="rId9"/>
    <p:sldId id="439" r:id="rId10"/>
    <p:sldId id="443" r:id="rId11"/>
    <p:sldId id="354" r:id="rId12"/>
    <p:sldId id="438" r:id="rId13"/>
    <p:sldId id="410" r:id="rId14"/>
    <p:sldId id="412" r:id="rId15"/>
    <p:sldId id="440" r:id="rId16"/>
    <p:sldId id="414" r:id="rId17"/>
    <p:sldId id="415" r:id="rId18"/>
    <p:sldId id="416" r:id="rId19"/>
    <p:sldId id="317" r:id="rId20"/>
    <p:sldId id="363" r:id="rId21"/>
    <p:sldId id="364" r:id="rId22"/>
    <p:sldId id="332" r:id="rId23"/>
    <p:sldId id="333" r:id="rId24"/>
    <p:sldId id="413" r:id="rId25"/>
    <p:sldId id="340" r:id="rId26"/>
    <p:sldId id="418" r:id="rId27"/>
    <p:sldId id="419" r:id="rId28"/>
    <p:sldId id="406" r:id="rId29"/>
    <p:sldId id="407" r:id="rId30"/>
    <p:sldId id="360" r:id="rId31"/>
    <p:sldId id="447" r:id="rId32"/>
    <p:sldId id="405" r:id="rId33"/>
    <p:sldId id="361" r:id="rId34"/>
    <p:sldId id="446" r:id="rId35"/>
    <p:sldId id="457" r:id="rId36"/>
    <p:sldId id="437" r:id="rId37"/>
    <p:sldId id="448" r:id="rId38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DE3C"/>
    <a:srgbClr val="FFF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9"/>
    <p:restoredTop sz="93148"/>
  </p:normalViewPr>
  <p:slideViewPr>
    <p:cSldViewPr>
      <p:cViewPr varScale="1">
        <p:scale>
          <a:sx n="75" d="100"/>
          <a:sy n="75" d="100"/>
        </p:scale>
        <p:origin x="864" y="16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Helvetica Light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Helvetica Light" charset="0"/>
              </a:defRPr>
            </a:lvl1pPr>
          </a:lstStyle>
          <a:p>
            <a:pPr>
              <a:defRPr/>
            </a:pPr>
            <a:fld id="{8C29E550-E088-E042-9A7D-D29A8E44BD1E}" type="datetimeFigureOut">
              <a:rPr lang="en-US"/>
              <a:pPr>
                <a:defRPr/>
              </a:pPr>
              <a:t>3/3/23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Helvetica Light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Helvetica Light" charset="0"/>
              </a:defRPr>
            </a:lvl1pPr>
          </a:lstStyle>
          <a:p>
            <a:pPr>
              <a:defRPr/>
            </a:pPr>
            <a:fld id="{8FDBF728-F327-A348-9C22-309AD90DE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1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venir" charset="0"/>
              </a:rPr>
              <a:t>Click to edit Master text styles</a:t>
            </a:r>
          </a:p>
          <a:p>
            <a:pPr lvl="1"/>
            <a:r>
              <a:rPr lang="en-US" noProof="0">
                <a:sym typeface="Avenir" charset="0"/>
              </a:rPr>
              <a:t>Second level</a:t>
            </a:r>
          </a:p>
          <a:p>
            <a:pPr lvl="2"/>
            <a:r>
              <a:rPr lang="en-US" noProof="0">
                <a:sym typeface="Avenir" charset="0"/>
              </a:rPr>
              <a:t>Third level</a:t>
            </a:r>
          </a:p>
          <a:p>
            <a:pPr lvl="3"/>
            <a:r>
              <a:rPr lang="en-US" noProof="0">
                <a:sym typeface="Avenir" charset="0"/>
              </a:rPr>
              <a:t>Fourth level</a:t>
            </a:r>
          </a:p>
          <a:p>
            <a:pPr lvl="4"/>
            <a:r>
              <a:rPr lang="en-US" noProof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62022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ＭＳ Ｐゴシック" charset="0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21244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02539" y="2793624"/>
            <a:ext cx="8126902" cy="3443860"/>
          </a:xfrm>
        </p:spPr>
        <p:txBody>
          <a:bodyPr anchor="b">
            <a:normAutofit/>
          </a:bodyPr>
          <a:lstStyle>
            <a:lvl1pPr algn="r">
              <a:defRPr sz="6258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2539" y="6237488"/>
            <a:ext cx="8126902" cy="1998886"/>
          </a:xfrm>
        </p:spPr>
        <p:txBody>
          <a:bodyPr anchor="t">
            <a:normAutofit/>
          </a:bodyPr>
          <a:lstStyle>
            <a:lvl1pPr marL="0" indent="0" algn="r">
              <a:buNone/>
              <a:defRPr sz="2560" cap="all"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03288" y="8349264"/>
            <a:ext cx="1723979" cy="537351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02540" y="8349264"/>
            <a:ext cx="5592373" cy="5373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5641" y="8349264"/>
            <a:ext cx="593801" cy="537351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1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6731186"/>
            <a:ext cx="11054080" cy="806027"/>
          </a:xfrm>
        </p:spPr>
        <p:txBody>
          <a:bodyPr anchor="b">
            <a:normAutofit/>
          </a:bodyPr>
          <a:lstStyle>
            <a:lvl1pPr algn="l">
              <a:defRPr sz="284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00481" y="1325670"/>
            <a:ext cx="9753600" cy="450129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276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7537213"/>
            <a:ext cx="11054080" cy="702168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1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5" y="866990"/>
            <a:ext cx="11054079" cy="4443305"/>
          </a:xfrm>
        </p:spPr>
        <p:txBody>
          <a:bodyPr anchor="ctr">
            <a:normAutofit/>
          </a:bodyPr>
          <a:lstStyle>
            <a:lvl1pPr algn="l">
              <a:defRPr sz="4551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3" y="6177280"/>
            <a:ext cx="11054079" cy="2059093"/>
          </a:xfrm>
        </p:spPr>
        <p:txBody>
          <a:bodyPr anchor="ctr">
            <a:normAutofit/>
          </a:bodyPr>
          <a:lstStyle>
            <a:lvl1pPr marL="0" indent="0" algn="l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787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9888" y="1021318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02028" y="3913488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298" y="866990"/>
            <a:ext cx="10085400" cy="3901439"/>
          </a:xfrm>
        </p:spPr>
        <p:txBody>
          <a:bodyPr anchor="ctr">
            <a:normAutofit/>
          </a:bodyPr>
          <a:lstStyle>
            <a:lvl1pPr algn="l">
              <a:defRPr sz="4551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06111" y="4768427"/>
            <a:ext cx="9779389" cy="54186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276"/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445" y="6177280"/>
            <a:ext cx="11054080" cy="2059093"/>
          </a:xfrm>
        </p:spPr>
        <p:txBody>
          <a:bodyPr anchor="ctr">
            <a:normAutofit/>
          </a:bodyPr>
          <a:lstStyle>
            <a:lvl1pPr marL="0" indent="0" algn="l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368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2" y="4681455"/>
            <a:ext cx="11054081" cy="2088960"/>
          </a:xfrm>
        </p:spPr>
        <p:txBody>
          <a:bodyPr anchor="b">
            <a:normAutofit/>
          </a:bodyPr>
          <a:lstStyle>
            <a:lvl1pPr algn="l">
              <a:defRPr sz="3982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6770415"/>
            <a:ext cx="11054083" cy="1223680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071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9888" y="1021318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02028" y="3913488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298" y="866990"/>
            <a:ext cx="10085400" cy="3901439"/>
          </a:xfrm>
        </p:spPr>
        <p:txBody>
          <a:bodyPr anchor="ctr">
            <a:normAutofit/>
          </a:bodyPr>
          <a:lstStyle>
            <a:lvl1pPr algn="l">
              <a:defRPr sz="4551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50241" y="5527040"/>
            <a:ext cx="11054081" cy="126435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44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1" y="6791395"/>
            <a:ext cx="11054081" cy="1444978"/>
          </a:xfrm>
        </p:spPr>
        <p:txBody>
          <a:bodyPr anchor="t">
            <a:normAutofit/>
          </a:bodyPr>
          <a:lstStyle>
            <a:lvl1pPr marL="0" indent="0" algn="l">
              <a:buNone/>
              <a:defRPr sz="2276">
                <a:solidFill>
                  <a:schemeClr val="tx1"/>
                </a:solidFill>
              </a:defRPr>
            </a:lvl1pPr>
            <a:lvl2pPr marL="65023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942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538" y="866990"/>
            <a:ext cx="11054081" cy="390143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982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538" y="4985173"/>
            <a:ext cx="11054081" cy="119210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44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536" y="6177280"/>
            <a:ext cx="11054081" cy="2059093"/>
          </a:xfrm>
        </p:spPr>
        <p:txBody>
          <a:bodyPr anchor="t">
            <a:normAutofit/>
          </a:bodyPr>
          <a:lstStyle>
            <a:lvl1pPr marL="0" indent="0" algn="l">
              <a:buNone/>
              <a:defRPr sz="2276">
                <a:solidFill>
                  <a:schemeClr val="tx1"/>
                </a:solidFill>
              </a:defRPr>
            </a:lvl1pPr>
            <a:lvl2pPr marL="65023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20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50240" y="866989"/>
            <a:ext cx="11054080" cy="2071135"/>
          </a:xfrm>
        </p:spPr>
        <p:txBody>
          <a:bodyPr>
            <a:normAutofit/>
          </a:bodyPr>
          <a:lstStyle>
            <a:lvl1pPr>
              <a:defRPr sz="398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19791" y="866987"/>
            <a:ext cx="2384528" cy="7369388"/>
          </a:xfrm>
        </p:spPr>
        <p:txBody>
          <a:bodyPr vert="eaVert">
            <a:normAutofit/>
          </a:bodyPr>
          <a:lstStyle>
            <a:lvl1pPr>
              <a:defRPr sz="398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866987"/>
            <a:ext cx="8519373" cy="7369387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8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98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97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4705537"/>
            <a:ext cx="11054080" cy="2088960"/>
          </a:xfrm>
        </p:spPr>
        <p:txBody>
          <a:bodyPr anchor="b">
            <a:normAutofit/>
          </a:bodyPr>
          <a:lstStyle>
            <a:lvl1pPr algn="l">
              <a:defRPr sz="4551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1" y="6794497"/>
            <a:ext cx="11054080" cy="1223680"/>
          </a:xfrm>
        </p:spPr>
        <p:txBody>
          <a:bodyPr anchor="t">
            <a:normAutofit/>
          </a:bodyPr>
          <a:lstStyle>
            <a:lvl1pPr marL="0" indent="0" algn="l">
              <a:buNone/>
              <a:defRPr sz="2560" cap="all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49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1" y="3046497"/>
            <a:ext cx="5423002" cy="518987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1320" y="3046497"/>
            <a:ext cx="5423002" cy="518987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3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7395" y="3154868"/>
            <a:ext cx="5035524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4082064"/>
            <a:ext cx="5423002" cy="41543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0260" y="3154868"/>
            <a:ext cx="5004060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1318" y="4082064"/>
            <a:ext cx="5423002" cy="41543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93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866989"/>
            <a:ext cx="11054080" cy="2071135"/>
          </a:xfrm>
        </p:spPr>
        <p:txBody>
          <a:bodyPr>
            <a:normAutofit/>
          </a:bodyPr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91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2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666" y="2215634"/>
            <a:ext cx="4071694" cy="2047050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8739" y="866988"/>
            <a:ext cx="6582009" cy="736938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666" y="4262685"/>
            <a:ext cx="4071694" cy="2625045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7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" y="0"/>
            <a:ext cx="1296867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49" y="2468511"/>
            <a:ext cx="5827135" cy="1950720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52640" y="1300480"/>
            <a:ext cx="4551680" cy="65024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276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7249" y="4419231"/>
            <a:ext cx="5827135" cy="2600960"/>
          </a:xfrm>
        </p:spPr>
        <p:txBody>
          <a:bodyPr anchor="t">
            <a:normAutofit/>
          </a:bodyPr>
          <a:lstStyle>
            <a:lvl1pPr marL="0" indent="0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3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866989"/>
            <a:ext cx="11054080" cy="207113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3046497"/>
            <a:ext cx="11054080" cy="5189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78169" y="8349264"/>
            <a:ext cx="1723979" cy="5373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241" y="8349264"/>
            <a:ext cx="8519553" cy="5373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0521" y="8349264"/>
            <a:ext cx="593801" cy="5373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9246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650230" rtl="0" eaLnBrk="1" latinLnBrk="0" hangingPunct="1">
        <a:spcBef>
          <a:spcPct val="0"/>
        </a:spcBef>
        <a:buNone/>
        <a:defRPr sz="4551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6394" indent="-406394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256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2276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06853" indent="-406394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199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94526" indent="-243836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170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844756" indent="-243836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170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170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170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170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ts val="0"/>
        </a:spcBef>
        <a:spcAft>
          <a:spcPts val="1422"/>
        </a:spcAft>
        <a:buClr>
          <a:schemeClr val="tx1"/>
        </a:buClr>
        <a:buSzPct val="100000"/>
        <a:buFont typeface="Arial"/>
        <a:buChar char="•"/>
        <a:defRPr sz="1707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conomy Expert Explains the Impending ‘Polycrisis of Doom’">
            <a:extLst>
              <a:ext uri="{FF2B5EF4-FFF2-40B4-BE49-F238E27FC236}">
                <a16:creationId xmlns:a16="http://schemas.microsoft.com/office/drawing/2014/main" id="{A50EC6B0-59A3-4BFF-46C9-C1F4C1A5A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r="13156" b="1"/>
          <a:stretch/>
        </p:blipFill>
        <p:spPr bwMode="auto">
          <a:xfrm>
            <a:off x="20" y="1"/>
            <a:ext cx="13004780" cy="97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70797A-9638-0E33-EF0E-A53A8ACBBDB3}"/>
              </a:ext>
            </a:extLst>
          </p:cNvPr>
          <p:cNvSpPr txBox="1"/>
          <p:nvPr/>
        </p:nvSpPr>
        <p:spPr>
          <a:xfrm>
            <a:off x="6350000" y="2743200"/>
            <a:ext cx="6172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8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“America is being methodically and purposely conquered by an unseen enemy. Our shields are down. Our people are asleep. Our weapons are almost non-existent. The war has been waged in stealth, so the enemy has not yet been identified... until now!”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18780C-21FD-2212-B2C2-C63E5DB676C6}"/>
              </a:ext>
            </a:extLst>
          </p:cNvPr>
          <p:cNvSpPr txBox="1"/>
          <p:nvPr/>
        </p:nvSpPr>
        <p:spPr>
          <a:xfrm>
            <a:off x="996369" y="6285894"/>
            <a:ext cx="43572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Patrick Wood</a:t>
            </a:r>
            <a:br>
              <a:rPr lang="en-US" sz="4400" b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4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December 18, 2015</a:t>
            </a:r>
          </a:p>
        </p:txBody>
      </p:sp>
      <p:pic>
        <p:nvPicPr>
          <p:cNvPr id="10242" name="Picture 2" descr="warontechnocracy">
            <a:extLst>
              <a:ext uri="{FF2B5EF4-FFF2-40B4-BE49-F238E27FC236}">
                <a16:creationId xmlns:a16="http://schemas.microsoft.com/office/drawing/2014/main" id="{C239D0D9-7736-D590-FA85-809C6896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400" y="834688"/>
            <a:ext cx="15087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atrick Wood - Now it's important to understand what we're up against -  News7g">
            <a:extLst>
              <a:ext uri="{FF2B5EF4-FFF2-40B4-BE49-F238E27FC236}">
                <a16:creationId xmlns:a16="http://schemas.microsoft.com/office/drawing/2014/main" id="{4A35477C-1E60-BFC4-781A-5BFAE147B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" y="2743200"/>
            <a:ext cx="5494157" cy="331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225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atue of Alexander Hamilton in front of Hamilton Hall at his alma mater, Columbia University ...">
            <a:extLst>
              <a:ext uri="{FF2B5EF4-FFF2-40B4-BE49-F238E27FC236}">
                <a16:creationId xmlns:a16="http://schemas.microsoft.com/office/drawing/2014/main" id="{6F8A55EC-0051-AF82-DE21-4193C3A6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590550"/>
            <a:ext cx="11404600" cy="855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797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0" y="1828800"/>
            <a:ext cx="11277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i="1" dirty="0">
                <a:latin typeface="Arial"/>
                <a:cs typeface="Arial"/>
              </a:rPr>
              <a:t>Technocracy is the </a:t>
            </a:r>
            <a:r>
              <a:rPr lang="en-US" sz="5400" b="1" i="1" dirty="0">
                <a:solidFill>
                  <a:srgbClr val="FFFF00"/>
                </a:solidFill>
                <a:latin typeface="Arial"/>
                <a:cs typeface="Arial"/>
              </a:rPr>
              <a:t>science of social engineering</a:t>
            </a:r>
            <a:r>
              <a:rPr lang="en-US" sz="5400" b="1" i="1" dirty="0">
                <a:latin typeface="Arial"/>
                <a:cs typeface="Arial"/>
              </a:rPr>
              <a:t>, the scientific operation of the </a:t>
            </a:r>
            <a:r>
              <a:rPr lang="en-US" sz="5400" b="1" i="1" dirty="0">
                <a:solidFill>
                  <a:srgbClr val="17DE3C"/>
                </a:solidFill>
                <a:latin typeface="Arial"/>
                <a:cs typeface="Arial"/>
              </a:rPr>
              <a:t>entire</a:t>
            </a:r>
            <a:r>
              <a:rPr lang="en-US" sz="5400" b="1" i="1" dirty="0">
                <a:solidFill>
                  <a:srgbClr val="FFF57D"/>
                </a:solidFill>
                <a:latin typeface="Arial"/>
                <a:cs typeface="Arial"/>
              </a:rPr>
              <a:t> </a:t>
            </a:r>
            <a:r>
              <a:rPr lang="en-US" sz="5400" b="1" i="1" dirty="0">
                <a:solidFill>
                  <a:srgbClr val="FFFF00"/>
                </a:solidFill>
                <a:latin typeface="Arial"/>
                <a:cs typeface="Arial"/>
              </a:rPr>
              <a:t>social mechanism</a:t>
            </a:r>
            <a:r>
              <a:rPr lang="en-US" sz="5400" b="1" i="1" dirty="0">
                <a:latin typeface="Arial"/>
                <a:cs typeface="Arial"/>
              </a:rPr>
              <a:t> to produce and distribute goods and services to the </a:t>
            </a:r>
            <a:r>
              <a:rPr lang="en-US" sz="5400" b="1" i="1" dirty="0">
                <a:solidFill>
                  <a:srgbClr val="17DE3C"/>
                </a:solidFill>
                <a:latin typeface="Arial"/>
                <a:cs typeface="Arial"/>
              </a:rPr>
              <a:t>entire</a:t>
            </a:r>
            <a:r>
              <a:rPr lang="en-US" sz="5400" b="1" i="1" dirty="0">
                <a:latin typeface="Arial"/>
                <a:cs typeface="Arial"/>
              </a:rPr>
              <a:t> population...</a:t>
            </a:r>
            <a:r>
              <a:rPr lang="en-US" sz="5400" i="1" dirty="0">
                <a:latin typeface="Arial"/>
                <a:cs typeface="Arial"/>
              </a:rPr>
              <a:t> </a:t>
            </a:r>
          </a:p>
          <a:p>
            <a:pPr algn="r"/>
            <a:r>
              <a:rPr lang="en-US" sz="5400" i="1" dirty="0">
                <a:latin typeface="Helvetica Neue"/>
                <a:cs typeface="Helvetica Neue"/>
              </a:rPr>
              <a:t>– </a:t>
            </a:r>
            <a:r>
              <a:rPr lang="en-US" sz="5400" b="1" dirty="0">
                <a:latin typeface="Helvetica Neue"/>
                <a:cs typeface="Helvetica Neue"/>
              </a:rPr>
              <a:t>The Technocrat, 1937</a:t>
            </a:r>
          </a:p>
          <a:p>
            <a:endParaRPr lang="en-US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7445145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E121CF-E779-CF0A-7D80-D84B3DBDA85A}"/>
              </a:ext>
            </a:extLst>
          </p:cNvPr>
          <p:cNvSpPr txBox="1"/>
          <p:nvPr/>
        </p:nvSpPr>
        <p:spPr>
          <a:xfrm>
            <a:off x="1168400" y="1676400"/>
            <a:ext cx="11277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i="1" dirty="0">
                <a:latin typeface="Arial"/>
                <a:cs typeface="Arial"/>
              </a:rPr>
              <a:t>There will be </a:t>
            </a:r>
            <a:r>
              <a:rPr lang="en-US" sz="5400" b="1" i="1" dirty="0">
                <a:solidFill>
                  <a:srgbClr val="FFFF00"/>
                </a:solidFill>
                <a:latin typeface="Arial"/>
                <a:cs typeface="Arial"/>
              </a:rPr>
              <a:t>no place for Politics, Politicians, Finance or Financiers, </a:t>
            </a:r>
            <a:r>
              <a:rPr lang="en-US" sz="5400" b="1" i="1" dirty="0">
                <a:latin typeface="Arial"/>
                <a:cs typeface="Arial"/>
              </a:rPr>
              <a:t>Rackets or Racketeers… Technocracy will distribute by means of a </a:t>
            </a:r>
            <a:r>
              <a:rPr lang="en-US" sz="5400" b="1" i="1" dirty="0">
                <a:solidFill>
                  <a:srgbClr val="FFFF00"/>
                </a:solidFill>
                <a:latin typeface="Arial"/>
                <a:cs typeface="Arial"/>
              </a:rPr>
              <a:t>certificate of distribution available to every citizen from birth to death.</a:t>
            </a:r>
            <a:endParaRPr lang="en-US" sz="5400" i="1" dirty="0">
              <a:solidFill>
                <a:srgbClr val="FFFF00"/>
              </a:solidFill>
              <a:latin typeface="Arial"/>
              <a:cs typeface="Arial"/>
            </a:endParaRPr>
          </a:p>
          <a:p>
            <a:pPr algn="r"/>
            <a:r>
              <a:rPr lang="en-US" sz="5400" i="1" dirty="0">
                <a:latin typeface="Helvetica Neue"/>
                <a:cs typeface="Helvetica Neue"/>
              </a:rPr>
              <a:t>– </a:t>
            </a:r>
            <a:r>
              <a:rPr lang="en-US" sz="5400" b="1" dirty="0">
                <a:latin typeface="Helvetica Neue"/>
                <a:cs typeface="Helvetica Neue"/>
              </a:rPr>
              <a:t>The Technocrat, 1937</a:t>
            </a:r>
            <a:endParaRPr lang="en-US" sz="54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5487816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9A1990-1E12-3C44-BC74-742A69897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914400"/>
            <a:ext cx="11216640" cy="701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ED833D-83D7-564A-8569-77C9A32C0CC3}"/>
              </a:ext>
            </a:extLst>
          </p:cNvPr>
          <p:cNvSpPr txBox="1"/>
          <p:nvPr/>
        </p:nvSpPr>
        <p:spPr>
          <a:xfrm>
            <a:off x="3149600" y="8254425"/>
            <a:ext cx="7611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M. King Hubbert (1903-1989)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3E136-82A5-584C-9D2C-06FE914B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1295400"/>
            <a:ext cx="430924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82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5D12F-BC1A-8D45-88C7-C81EB01C2EBF}"/>
              </a:ext>
            </a:extLst>
          </p:cNvPr>
          <p:cNvSpPr txBox="1"/>
          <p:nvPr/>
        </p:nvSpPr>
        <p:spPr>
          <a:xfrm>
            <a:off x="1473200" y="1143000"/>
            <a:ext cx="10668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“Technocracy is dealing with social phenomena in the widest sense of the word; this includes not only </a:t>
            </a:r>
            <a:r>
              <a:rPr lang="en-US" sz="4400" b="1" dirty="0">
                <a:solidFill>
                  <a:srgbClr val="FFFF00"/>
                </a:solidFill>
              </a:rPr>
              <a:t>actions of human beings</a:t>
            </a:r>
            <a:r>
              <a:rPr lang="en-US" sz="4400" b="1" dirty="0"/>
              <a:t>, but also </a:t>
            </a:r>
            <a:r>
              <a:rPr lang="en-US" sz="4400" b="1" dirty="0">
                <a:solidFill>
                  <a:srgbClr val="FFFF00"/>
                </a:solidFill>
              </a:rPr>
              <a:t>everything which directly or indirectly affects their actions</a:t>
            </a:r>
            <a:r>
              <a:rPr lang="en-US" sz="4400" b="1" dirty="0"/>
              <a:t>. Consequently, the studies of technocracy embrace practically the whole field of science and industry. </a:t>
            </a:r>
            <a:r>
              <a:rPr lang="en-US" sz="4400" b="1" dirty="0">
                <a:solidFill>
                  <a:srgbClr val="FFFF00"/>
                </a:solidFill>
              </a:rPr>
              <a:t>Biology</a:t>
            </a:r>
            <a:r>
              <a:rPr lang="en-US" sz="4400" b="1" dirty="0"/>
              <a:t>, </a:t>
            </a:r>
            <a:r>
              <a:rPr lang="en-US" sz="4400" b="1" dirty="0">
                <a:solidFill>
                  <a:srgbClr val="FFFF00"/>
                </a:solidFill>
              </a:rPr>
              <a:t>climate</a:t>
            </a:r>
            <a:r>
              <a:rPr lang="en-US" sz="4400" b="1" dirty="0"/>
              <a:t>, </a:t>
            </a:r>
            <a:r>
              <a:rPr lang="en-US" sz="4400" b="1" dirty="0">
                <a:solidFill>
                  <a:srgbClr val="FFFF00"/>
                </a:solidFill>
              </a:rPr>
              <a:t>natural resources</a:t>
            </a:r>
            <a:r>
              <a:rPr lang="en-US" sz="4400" b="1" dirty="0"/>
              <a:t>, and industrial equipment all enter into the social picture.” – </a:t>
            </a:r>
            <a:r>
              <a:rPr lang="en-US" sz="4400" b="1" dirty="0">
                <a:solidFill>
                  <a:srgbClr val="17DE3C"/>
                </a:solidFill>
              </a:rPr>
              <a:t>Technocracy Study Course</a:t>
            </a:r>
          </a:p>
        </p:txBody>
      </p:sp>
    </p:spTree>
    <p:extLst>
      <p:ext uri="{BB962C8B-B14F-4D97-AF65-F5344CB8AC3E}">
        <p14:creationId xmlns:p14="http://schemas.microsoft.com/office/powerpoint/2010/main" val="1726684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5D12F-BC1A-8D45-88C7-C81EB01C2EBF}"/>
              </a:ext>
            </a:extLst>
          </p:cNvPr>
          <p:cNvSpPr txBox="1"/>
          <p:nvPr/>
        </p:nvSpPr>
        <p:spPr>
          <a:xfrm>
            <a:off x="711200" y="609600"/>
            <a:ext cx="11811000" cy="90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Register on a continuous 24 hour-per-day basis the total net conversion of energy. 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By means of the registration of energy converted and consumed, make possible a balanced load.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Provide a continuous inventory of all production and consumption.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Provide a specific registration of the type, kind, etc., of all goods and services, where produced and where used.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Provide specific registration of the consumption of each individual, plus a record and description of the individual.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Allow the citizen the widest latitude of choice in consuming his individual share of continental physical wealth.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Distribute goods and services to every member of the population.</a:t>
            </a:r>
            <a:endParaRPr lang="en-US" sz="3400" b="1" dirty="0"/>
          </a:p>
          <a:p>
            <a:pPr lvl="0">
              <a:spcAft>
                <a:spcPts val="1200"/>
              </a:spcAft>
            </a:pP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1786532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5D12F-BC1A-8D45-88C7-C81EB01C2EBF}"/>
              </a:ext>
            </a:extLst>
          </p:cNvPr>
          <p:cNvSpPr txBox="1"/>
          <p:nvPr/>
        </p:nvSpPr>
        <p:spPr>
          <a:xfrm>
            <a:off x="711200" y="609600"/>
            <a:ext cx="11811000" cy="90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</a:t>
            </a:r>
            <a:r>
              <a:rPr lang="en-US" sz="3400" b="1" i="1" dirty="0">
                <a:solidFill>
                  <a:srgbClr val="FFFF00"/>
                </a:solidFill>
              </a:rPr>
              <a:t>Register on a continuous 24 hour-per-day basis the total net conversion of energy. </a:t>
            </a:r>
            <a:endParaRPr lang="en-US" sz="3400" b="1" dirty="0">
              <a:solidFill>
                <a:srgbClr val="FFFF00"/>
              </a:solidFill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>
                <a:solidFill>
                  <a:srgbClr val="FFFF00"/>
                </a:solidFill>
              </a:rPr>
              <a:t> By means of the registration of energy converted and consumed, make possible a balanced load.</a:t>
            </a:r>
            <a:endParaRPr lang="en-US" sz="3400" b="1" dirty="0">
              <a:solidFill>
                <a:srgbClr val="FFFF00"/>
              </a:solidFill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Provide a continuous inventory of all production and consumption.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Provide a specific registration of the type, kind, etc., of all goods and services, where produced and where used.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Provide specific registration of the consumption of each individual, plus a record and description of the individual.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Allow the citizen the widest latitude of choice in consuming his individual share of continental physical wealth.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Distribute goods and services to every member of the population.</a:t>
            </a:r>
            <a:endParaRPr lang="en-US" sz="3400" b="1" dirty="0"/>
          </a:p>
          <a:p>
            <a:pPr lvl="0">
              <a:spcAft>
                <a:spcPts val="1200"/>
              </a:spcAft>
            </a:pP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617488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5D12F-BC1A-8D45-88C7-C81EB01C2EBF}"/>
              </a:ext>
            </a:extLst>
          </p:cNvPr>
          <p:cNvSpPr txBox="1"/>
          <p:nvPr/>
        </p:nvSpPr>
        <p:spPr>
          <a:xfrm>
            <a:off x="711200" y="609600"/>
            <a:ext cx="11811000" cy="90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Register on a continuous 24 hour-per-day basis the total net conversion of energy. 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By means of the registration of energy converted and consumed, make possible a balanced load.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</a:t>
            </a:r>
            <a:r>
              <a:rPr lang="en-US" sz="3400" b="1" i="1" dirty="0">
                <a:solidFill>
                  <a:srgbClr val="FFFF00"/>
                </a:solidFill>
              </a:rPr>
              <a:t>Provide a continuous inventory of all production and consumption.</a:t>
            </a:r>
            <a:endParaRPr lang="en-US" sz="3400" b="1" dirty="0">
              <a:solidFill>
                <a:srgbClr val="FFFF00"/>
              </a:solidFill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>
                <a:solidFill>
                  <a:srgbClr val="FFFF00"/>
                </a:solidFill>
              </a:rPr>
              <a:t> Provide a specific registration of the type, kind, etc., of all goods and services, where produced and where used.</a:t>
            </a:r>
            <a:endParaRPr lang="en-US" sz="3400" b="1" dirty="0">
              <a:solidFill>
                <a:srgbClr val="FFFF00"/>
              </a:solidFill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>
                <a:solidFill>
                  <a:srgbClr val="FFFF00"/>
                </a:solidFill>
              </a:rPr>
              <a:t> Provide specific registration of the consumption of each individual, plus a record and description of the individual.</a:t>
            </a:r>
            <a:endParaRPr lang="en-US" sz="3400" b="1" dirty="0">
              <a:solidFill>
                <a:srgbClr val="FFFF00"/>
              </a:solidFill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Allow the citizen the widest latitude of choice in consuming his individual share of continental physical wealth.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Distribute goods and services to every member of the population.</a:t>
            </a:r>
            <a:endParaRPr lang="en-US" sz="3400" b="1" dirty="0"/>
          </a:p>
          <a:p>
            <a:pPr lvl="0">
              <a:spcAft>
                <a:spcPts val="1200"/>
              </a:spcAft>
            </a:pP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1074574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5D12F-BC1A-8D45-88C7-C81EB01C2EBF}"/>
              </a:ext>
            </a:extLst>
          </p:cNvPr>
          <p:cNvSpPr txBox="1"/>
          <p:nvPr/>
        </p:nvSpPr>
        <p:spPr>
          <a:xfrm>
            <a:off x="711200" y="609600"/>
            <a:ext cx="11811000" cy="901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Register on a continuous 24 hour-per-day basis the total net conversion of energy. 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By means of the registration of energy converted and consumed, make possible a balanced load.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Provide a continuous inventory of all production and consumption.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Provide a specific registration of the type, kind, etc., of all goods and services, where produced and where used.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Provide specific registration of the consumption of each individual, plus a record and description of the individual.</a:t>
            </a:r>
            <a:endParaRPr lang="en-US" sz="3400" b="1" dirty="0"/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/>
              <a:t> </a:t>
            </a:r>
            <a:r>
              <a:rPr lang="en-US" sz="3400" b="1" i="1" dirty="0">
                <a:solidFill>
                  <a:srgbClr val="FFFF00"/>
                </a:solidFill>
              </a:rPr>
              <a:t>Allow the citizen the widest latitude of choice in consuming his individual share of continental physical wealth.</a:t>
            </a:r>
            <a:endParaRPr lang="en-US" sz="3400" b="1" dirty="0">
              <a:solidFill>
                <a:srgbClr val="FFFF00"/>
              </a:solidFill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3400" b="1" i="1" dirty="0">
                <a:solidFill>
                  <a:srgbClr val="FFFF00"/>
                </a:solidFill>
              </a:rPr>
              <a:t> Distribute goods and services to every member of the population.</a:t>
            </a:r>
            <a:endParaRPr lang="en-US" sz="3400" b="1" dirty="0">
              <a:solidFill>
                <a:srgbClr val="FFFF00"/>
              </a:solidFill>
            </a:endParaRPr>
          </a:p>
          <a:p>
            <a:pPr lvl="0">
              <a:spcAft>
                <a:spcPts val="1200"/>
              </a:spcAft>
            </a:pP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4165670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342900"/>
            <a:ext cx="11685494" cy="90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0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_cover.jpg">
            <a:extLst>
              <a:ext uri="{FF2B5EF4-FFF2-40B4-BE49-F238E27FC236}">
                <a16:creationId xmlns:a16="http://schemas.microsoft.com/office/drawing/2014/main" id="{8B7B7127-2D47-9783-D58A-91EC929DE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49" y="3606182"/>
            <a:ext cx="1312945" cy="2065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862B9C-E229-E7C1-7FB7-DC345A92F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049" y="5887248"/>
            <a:ext cx="1300431" cy="2044703"/>
          </a:xfrm>
          <a:prstGeom prst="rect">
            <a:avLst/>
          </a:prstGeom>
        </p:spPr>
      </p:pic>
      <p:pic>
        <p:nvPicPr>
          <p:cNvPr id="5" name="Picture 2" descr="Trilaterals Over Washington">
            <a:extLst>
              <a:ext uri="{FF2B5EF4-FFF2-40B4-BE49-F238E27FC236}">
                <a16:creationId xmlns:a16="http://schemas.microsoft.com/office/drawing/2014/main" id="{663ED15A-3ECC-5795-EA2E-91C1FB592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32" y="1295400"/>
            <a:ext cx="2065568" cy="206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3C9149-317E-83BB-A2C2-E12D5F43B3D7}"/>
              </a:ext>
            </a:extLst>
          </p:cNvPr>
          <p:cNvSpPr txBox="1"/>
          <p:nvPr/>
        </p:nvSpPr>
        <p:spPr>
          <a:xfrm>
            <a:off x="1218192" y="215144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1980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552AE-42AC-24E0-86B4-306C73A998C6}"/>
              </a:ext>
            </a:extLst>
          </p:cNvPr>
          <p:cNvSpPr txBox="1"/>
          <p:nvPr/>
        </p:nvSpPr>
        <p:spPr>
          <a:xfrm>
            <a:off x="1160231" y="454593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B6E1B-6FF8-48EF-7548-83094A3FC9D0}"/>
              </a:ext>
            </a:extLst>
          </p:cNvPr>
          <p:cNvSpPr txBox="1"/>
          <p:nvPr/>
        </p:nvSpPr>
        <p:spPr>
          <a:xfrm>
            <a:off x="1193361" y="655090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0E8408-A58F-6A70-4D08-282C60AEA014}"/>
              </a:ext>
            </a:extLst>
          </p:cNvPr>
          <p:cNvSpPr txBox="1"/>
          <p:nvPr/>
        </p:nvSpPr>
        <p:spPr>
          <a:xfrm>
            <a:off x="4445000" y="8249426"/>
            <a:ext cx="6660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patrickwood.substack.com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2EDFA2-A7BD-8DBE-8E49-A99BED92AE5E}"/>
              </a:ext>
            </a:extLst>
          </p:cNvPr>
          <p:cNvSpPr txBox="1"/>
          <p:nvPr/>
        </p:nvSpPr>
        <p:spPr>
          <a:xfrm>
            <a:off x="10268147" y="3134893"/>
            <a:ext cx="19782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November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pic>
        <p:nvPicPr>
          <p:cNvPr id="13" name="Picture 12" descr="A cover of a book&#10;&#10;Description automatically generated with low confidence">
            <a:extLst>
              <a:ext uri="{FF2B5EF4-FFF2-40B4-BE49-F238E27FC236}">
                <a16:creationId xmlns:a16="http://schemas.microsoft.com/office/drawing/2014/main" id="{C9B6077B-1C9D-DA96-D81F-0FC1A5B80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532" y="1389473"/>
            <a:ext cx="4296726" cy="64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58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066800"/>
            <a:ext cx="112014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44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965200"/>
            <a:ext cx="11582400" cy="77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07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729357"/>
            <a:ext cx="11112500" cy="833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88895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90" y="1524000"/>
            <a:ext cx="4561810" cy="645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579" name="Picture 3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562100"/>
            <a:ext cx="7962250" cy="61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58084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">
            <a:extLst>
              <a:ext uri="{FF2B5EF4-FFF2-40B4-BE49-F238E27FC236}">
                <a16:creationId xmlns:a16="http://schemas.microsoft.com/office/drawing/2014/main" id="{A6589515-CF24-2D37-F12F-B28263061EE1}"/>
              </a:ext>
            </a:extLst>
          </p:cNvPr>
          <p:cNvSpPr>
            <a:spLocks/>
          </p:cNvSpPr>
          <p:nvPr/>
        </p:nvSpPr>
        <p:spPr bwMode="auto">
          <a:xfrm>
            <a:off x="939800" y="1562100"/>
            <a:ext cx="11214100" cy="6172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l"/>
            <a:r>
              <a:rPr lang="en-US" sz="7200" b="1" i="1" dirty="0">
                <a:solidFill>
                  <a:srgbClr val="FFFF00"/>
                </a:solidFill>
                <a:latin typeface="Arial"/>
                <a:cs typeface="Arial"/>
              </a:rPr>
              <a:t>Technocracy is the </a:t>
            </a:r>
            <a:r>
              <a:rPr lang="en-US" sz="7200" b="1" i="1" dirty="0">
                <a:solidFill>
                  <a:srgbClr val="17DE3C"/>
                </a:solidFill>
                <a:latin typeface="Arial"/>
                <a:cs typeface="Arial"/>
              </a:rPr>
              <a:t>ONLY</a:t>
            </a:r>
            <a:r>
              <a:rPr lang="en-US" sz="7200" b="1" i="1" dirty="0">
                <a:solidFill>
                  <a:srgbClr val="FFFF00"/>
                </a:solidFill>
                <a:latin typeface="Arial"/>
                <a:cs typeface="Arial"/>
              </a:rPr>
              <a:t>  alternative economic system in the history of the world.</a:t>
            </a:r>
          </a:p>
        </p:txBody>
      </p:sp>
    </p:spTree>
    <p:extLst>
      <p:ext uri="{BB962C8B-B14F-4D97-AF65-F5344CB8AC3E}">
        <p14:creationId xmlns:p14="http://schemas.microsoft.com/office/powerpoint/2010/main" val="4070611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1168400" y="570162"/>
            <a:ext cx="11098213" cy="1587500"/>
          </a:xfrm>
        </p:spPr>
        <p:txBody>
          <a:bodyPr>
            <a:normAutofit/>
          </a:bodyPr>
          <a:lstStyle/>
          <a:p>
            <a:pPr eaLnBrk="1">
              <a:defRPr/>
            </a:pPr>
            <a:r>
              <a:rPr lang="en-US" sz="4400" b="1" dirty="0">
                <a:latin typeface="Helvetica"/>
                <a:cs typeface="Helvetica"/>
              </a:rPr>
              <a:t>The book that set the course</a:t>
            </a:r>
            <a:endParaRPr lang="en-US" sz="4400" dirty="0"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6F9F3-164C-9B4A-BD53-31DB0C7A0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99" y="2165684"/>
            <a:ext cx="4654575" cy="7041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1DDECE-B26B-A848-ABF6-650CA6C89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27" y="2133601"/>
            <a:ext cx="4575458" cy="70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503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E8E76-0D3E-6146-B341-56F7AE704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473242"/>
            <a:ext cx="7000759" cy="88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57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ADAA8A-C9AA-E048-ACBE-7BF071CBF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337869"/>
            <a:ext cx="9912987" cy="6053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27B141-94E0-634B-B6D8-012F8655B367}"/>
              </a:ext>
            </a:extLst>
          </p:cNvPr>
          <p:cNvSpPr txBox="1"/>
          <p:nvPr/>
        </p:nvSpPr>
        <p:spPr>
          <a:xfrm>
            <a:off x="2461774" y="7707845"/>
            <a:ext cx="8081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Bilderberg Hotel, Netherlands  - 1972</a:t>
            </a:r>
          </a:p>
        </p:txBody>
      </p:sp>
    </p:spTree>
    <p:extLst>
      <p:ext uri="{BB962C8B-B14F-4D97-AF65-F5344CB8AC3E}">
        <p14:creationId xmlns:p14="http://schemas.microsoft.com/office/powerpoint/2010/main" val="2100616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A8C83D-3588-6B42-B516-9557593E4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5201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5572E-C595-8547-B46F-C97E3E8F9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2743200"/>
            <a:ext cx="7802880" cy="5201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2FC799-8009-C64D-AF9C-7AC58EDBED5F}"/>
              </a:ext>
            </a:extLst>
          </p:cNvPr>
          <p:cNvSpPr txBox="1"/>
          <p:nvPr/>
        </p:nvSpPr>
        <p:spPr>
          <a:xfrm>
            <a:off x="2064010" y="8458200"/>
            <a:ext cx="9059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David Rockefeller and Zbigniew Brzezinski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10250A-4B00-3E4B-8D58-2CC96DE7B4E9}"/>
              </a:ext>
            </a:extLst>
          </p:cNvPr>
          <p:cNvSpPr txBox="1"/>
          <p:nvPr/>
        </p:nvSpPr>
        <p:spPr>
          <a:xfrm>
            <a:off x="4012712" y="7901432"/>
            <a:ext cx="4979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Co-founded in 1973 by</a:t>
            </a:r>
          </a:p>
        </p:txBody>
      </p:sp>
    </p:spTree>
    <p:extLst>
      <p:ext uri="{BB962C8B-B14F-4D97-AF65-F5344CB8AC3E}">
        <p14:creationId xmlns:p14="http://schemas.microsoft.com/office/powerpoint/2010/main" val="1603041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685800"/>
            <a:ext cx="12336162" cy="8382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39800" y="5410200"/>
            <a:ext cx="11277600" cy="1524000"/>
          </a:xfrm>
          <a:prstGeom prst="roundRect">
            <a:avLst/>
          </a:prstGeom>
          <a:solidFill>
            <a:srgbClr val="FFFF00">
              <a:alpha val="39000"/>
            </a:srgbClr>
          </a:solidFill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388600" y="3276600"/>
            <a:ext cx="1981200" cy="990600"/>
          </a:xfrm>
          <a:prstGeom prst="round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06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w-II-bo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872" y="1249303"/>
            <a:ext cx="4305993" cy="7089424"/>
          </a:xfrm>
          <a:prstGeom prst="rect">
            <a:avLst/>
          </a:prstGeom>
        </p:spPr>
      </p:pic>
      <p:pic>
        <p:nvPicPr>
          <p:cNvPr id="6" name="Picture 5" descr="tow-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28" y="1249304"/>
            <a:ext cx="4508873" cy="70894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57947" y="7661394"/>
            <a:ext cx="184730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120" dirty="0"/>
          </a:p>
        </p:txBody>
      </p:sp>
    </p:spTree>
    <p:extLst>
      <p:ext uri="{BB962C8B-B14F-4D97-AF65-F5344CB8AC3E}">
        <p14:creationId xmlns:p14="http://schemas.microsoft.com/office/powerpoint/2010/main" val="1195917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BE5C78-52B6-27AC-8B2A-4ABFA91B3D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9162" y="533400"/>
            <a:ext cx="11568113" cy="2159000"/>
          </a:xfrm>
        </p:spPr>
        <p:txBody>
          <a:bodyPr/>
          <a:lstStyle/>
          <a:p>
            <a:pPr defTabSz="495300" eaLnBrk="1">
              <a:defRPr/>
            </a:pPr>
            <a:r>
              <a:rPr lang="en-US" sz="6000" b="1" dirty="0" err="1">
                <a:latin typeface="Helvetica"/>
                <a:cs typeface="Helvetica"/>
              </a:rPr>
              <a:t>Zbigniew</a:t>
            </a:r>
            <a:r>
              <a:rPr lang="en-US" sz="6000" b="1" dirty="0">
                <a:latin typeface="Helvetica"/>
                <a:cs typeface="Helvetica"/>
              </a:rPr>
              <a:t> Brzezinski - 1970 </a:t>
            </a:r>
            <a:endParaRPr lang="en-US" sz="6600" dirty="0">
              <a:latin typeface="Helvetica"/>
              <a:cs typeface="Helvetica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317D310-BA88-0E83-811F-1964FC5752AD}"/>
              </a:ext>
            </a:extLst>
          </p:cNvPr>
          <p:cNvSpPr>
            <a:spLocks/>
          </p:cNvSpPr>
          <p:nvPr/>
        </p:nvSpPr>
        <p:spPr bwMode="auto">
          <a:xfrm>
            <a:off x="1363127" y="3048000"/>
            <a:ext cx="10820181" cy="4457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ja-JP" altLang="en-US" sz="4100" b="1" i="1" dirty="0">
                <a:solidFill>
                  <a:srgbClr val="FFFF00"/>
                </a:solidFill>
                <a:latin typeface="Helvetica"/>
                <a:cs typeface="Helvetica"/>
              </a:rPr>
              <a:t>“</a:t>
            </a:r>
            <a:r>
              <a:rPr lang="en-US" sz="4100" b="1" i="1" dirty="0">
                <a:solidFill>
                  <a:srgbClr val="FFFF00"/>
                </a:solidFill>
                <a:latin typeface="Helvetica"/>
                <a:cs typeface="Helvetica"/>
              </a:rPr>
              <a:t>The nation-state as a fundamental unit of man</a:t>
            </a:r>
            <a:r>
              <a:rPr lang="ja-JP" altLang="en-US" sz="4100" b="1" i="1" dirty="0">
                <a:solidFill>
                  <a:srgbClr val="FFFF00"/>
                </a:solidFill>
                <a:latin typeface="Helvetica"/>
                <a:cs typeface="Helvetica"/>
              </a:rPr>
              <a:t>’</a:t>
            </a:r>
            <a:r>
              <a:rPr lang="en-US" sz="4100" b="1" i="1" dirty="0">
                <a:solidFill>
                  <a:srgbClr val="FFFF00"/>
                </a:solidFill>
                <a:latin typeface="Helvetica"/>
                <a:cs typeface="Helvetica"/>
              </a:rPr>
              <a:t>s organized life has ceased to be the principal creative force: International banks and multi­national corporations are acting and planning in terms that are far in advance of the political concepts of the nation-state.</a:t>
            </a:r>
            <a:r>
              <a:rPr lang="ja-JP" altLang="en-US" sz="4100" b="1" i="1" dirty="0">
                <a:solidFill>
                  <a:srgbClr val="FFFF00"/>
                </a:solidFill>
                <a:latin typeface="Helvetica"/>
                <a:cs typeface="Helvetica"/>
              </a:rPr>
              <a:t>”</a:t>
            </a:r>
            <a:r>
              <a:rPr lang="en-US" sz="4100" b="1" i="1" dirty="0">
                <a:solidFill>
                  <a:srgbClr val="FFFF00"/>
                </a:solidFill>
                <a:latin typeface="Helvetica"/>
                <a:cs typeface="Helvetica"/>
              </a:rPr>
              <a:t> </a:t>
            </a:r>
            <a:r>
              <a:rPr lang="en-US" sz="4100" b="1" i="1" dirty="0">
                <a:latin typeface="Helvetica"/>
                <a:cs typeface="Helvetica"/>
              </a:rPr>
              <a:t>- Between Two Ages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21237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">
            <a:extLst>
              <a:ext uri="{FF2B5EF4-FFF2-40B4-BE49-F238E27FC236}">
                <a16:creationId xmlns:a16="http://schemas.microsoft.com/office/drawing/2014/main" id="{3D6EE510-0086-60B5-783C-B168AA087F30}"/>
              </a:ext>
            </a:extLst>
          </p:cNvPr>
          <p:cNvSpPr>
            <a:spLocks/>
          </p:cNvSpPr>
          <p:nvPr/>
        </p:nvSpPr>
        <p:spPr bwMode="auto">
          <a:xfrm>
            <a:off x="1015999" y="2519363"/>
            <a:ext cx="10896601" cy="63960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en-US" sz="4400" b="1" i="1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“The ‘house of world order’ will have to be built from the bottom up rather than from the top down. It will look like a great ‘booming, buzzing confusion,’ to use William James' famous description of reality, but an </a:t>
            </a:r>
            <a:r>
              <a:rPr lang="en-US" sz="4400" b="1" i="1" dirty="0">
                <a:solidFill>
                  <a:srgbClr val="17DE3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end run around national sovereignty, eroding it piece by piece, will accomplish much more than the old-fashioned frontal assault.” </a:t>
            </a:r>
            <a:r>
              <a:rPr lang="mr-IN" sz="4400" b="1" i="1" dirty="0">
                <a:latin typeface="Arial Narrow" panose="020B0604020202020204" pitchFamily="34" charset="0"/>
              </a:rPr>
              <a:t>–</a:t>
            </a:r>
            <a:r>
              <a:rPr lang="en-US" sz="44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 The Hard Road To World Order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07BC496F-67F1-252B-77DB-E6708A85CF6F}"/>
              </a:ext>
            </a:extLst>
          </p:cNvPr>
          <p:cNvSpPr>
            <a:spLocks/>
          </p:cNvSpPr>
          <p:nvPr/>
        </p:nvSpPr>
        <p:spPr bwMode="auto">
          <a:xfrm>
            <a:off x="1015999" y="1372348"/>
            <a:ext cx="10474325" cy="1079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Richard Gardner - 1974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50737-BBDA-22D0-7542-3131CDB1C70D}"/>
              </a:ext>
            </a:extLst>
          </p:cNvPr>
          <p:cNvSpPr txBox="1"/>
          <p:nvPr/>
        </p:nvSpPr>
        <p:spPr>
          <a:xfrm>
            <a:off x="9194509" y="180022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37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C0A97B-FA84-0A41-ADB8-95164CF2B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254590"/>
            <a:ext cx="10214123" cy="6510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64530F-0C2D-7D48-AA0A-A7BBFA018B55}"/>
              </a:ext>
            </a:extLst>
          </p:cNvPr>
          <p:cNvSpPr txBox="1"/>
          <p:nvPr/>
        </p:nvSpPr>
        <p:spPr>
          <a:xfrm>
            <a:off x="2023535" y="1034716"/>
            <a:ext cx="9306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Bringing China onto the world stage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62B9AE-548D-654C-A0C6-AEBD70CFAB9B}"/>
              </a:ext>
            </a:extLst>
          </p:cNvPr>
          <p:cNvSpPr txBox="1"/>
          <p:nvPr/>
        </p:nvSpPr>
        <p:spPr>
          <a:xfrm>
            <a:off x="1804181" y="7932003"/>
            <a:ext cx="9397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Brzezinski (L) and Chairman Deng (R) - 1979</a:t>
            </a:r>
          </a:p>
        </p:txBody>
      </p:sp>
    </p:spTree>
    <p:extLst>
      <p:ext uri="{BB962C8B-B14F-4D97-AF65-F5344CB8AC3E}">
        <p14:creationId xmlns:p14="http://schemas.microsoft.com/office/powerpoint/2010/main" val="1661783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532" y="821829"/>
            <a:ext cx="9667736" cy="6174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4480" y="7247021"/>
            <a:ext cx="100158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/>
                <a:cs typeface="Arial"/>
              </a:rPr>
              <a:t>Christiana Figueres</a:t>
            </a:r>
          </a:p>
          <a:p>
            <a:pPr algn="ctr"/>
            <a:r>
              <a:rPr lang="en-US" sz="3200" b="1" dirty="0">
                <a:latin typeface="Arial"/>
                <a:cs typeface="Arial"/>
              </a:rPr>
              <a:t>Executive Secretary of the UN Framework Convention on Climate Change </a:t>
            </a:r>
          </a:p>
        </p:txBody>
      </p:sp>
    </p:spTree>
    <p:extLst>
      <p:ext uri="{BB962C8B-B14F-4D97-AF65-F5344CB8AC3E}">
        <p14:creationId xmlns:p14="http://schemas.microsoft.com/office/powerpoint/2010/main" val="648720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2200" y="1295400"/>
            <a:ext cx="112776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/>
              <a:t>“This is probably the most difficult task we have ever given ourselves, which is to intentionally </a:t>
            </a:r>
            <a:r>
              <a:rPr lang="en-US" sz="4400" b="1" i="1" dirty="0">
                <a:solidFill>
                  <a:srgbClr val="17DE3C"/>
                </a:solidFill>
              </a:rPr>
              <a:t>transform the economic development model</a:t>
            </a:r>
            <a:r>
              <a:rPr lang="en-US" sz="4400" b="1" i="1" dirty="0"/>
              <a:t>, for the first time in human history. </a:t>
            </a:r>
            <a:r>
              <a:rPr lang="en-US" sz="4400" b="1" i="1" dirty="0">
                <a:solidFill>
                  <a:srgbClr val="FFFF00"/>
                </a:solidFill>
              </a:rPr>
              <a:t>This is the first time in the history of mankind that we are setting ourselves the task of intentionally, within a defined period of time to </a:t>
            </a:r>
            <a:r>
              <a:rPr lang="en-US" sz="4400" b="1" i="1" dirty="0">
                <a:solidFill>
                  <a:srgbClr val="17DE3C"/>
                </a:solidFill>
              </a:rPr>
              <a:t>change the economic model </a:t>
            </a:r>
            <a:r>
              <a:rPr lang="en-US" sz="4400" b="1" i="1" dirty="0">
                <a:solidFill>
                  <a:srgbClr val="FFFF00"/>
                </a:solidFill>
              </a:rPr>
              <a:t>that has been reigning for at least 150 years, since the industrial revolution.” - Figueres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30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conomy Expert Explains the Impending ‘Polycrisis of Doom’">
            <a:extLst>
              <a:ext uri="{FF2B5EF4-FFF2-40B4-BE49-F238E27FC236}">
                <a16:creationId xmlns:a16="http://schemas.microsoft.com/office/drawing/2014/main" id="{A50EC6B0-59A3-4BFF-46C9-C1F4C1A5A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r="13156" b="1"/>
          <a:stretch/>
        </p:blipFill>
        <p:spPr bwMode="auto">
          <a:xfrm>
            <a:off x="20" y="1"/>
            <a:ext cx="13004780" cy="97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70797A-9638-0E33-EF0E-A53A8ACBBDB3}"/>
              </a:ext>
            </a:extLst>
          </p:cNvPr>
          <p:cNvSpPr txBox="1"/>
          <p:nvPr/>
        </p:nvSpPr>
        <p:spPr>
          <a:xfrm>
            <a:off x="1701800" y="2819400"/>
            <a:ext cx="99203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Global Pandemic Panic of 2020</a:t>
            </a:r>
          </a:p>
          <a:p>
            <a:pPr algn="l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Global Propaganda Campaign</a:t>
            </a:r>
          </a:p>
          <a:p>
            <a:pPr algn="l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Global Biological Attack</a:t>
            </a:r>
          </a:p>
          <a:p>
            <a:pPr algn="l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Global Economic Destruction</a:t>
            </a:r>
          </a:p>
          <a:p>
            <a:pPr algn="l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Global Energy Crisis</a:t>
            </a:r>
          </a:p>
          <a:p>
            <a:pPr algn="l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Global Food Crisis</a:t>
            </a:r>
          </a:p>
          <a:p>
            <a:pPr algn="l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Global Financial Crisis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2F8082-D286-F1BE-5526-E2AABDB4B859}"/>
              </a:ext>
            </a:extLst>
          </p:cNvPr>
          <p:cNvSpPr txBox="1"/>
          <p:nvPr/>
        </p:nvSpPr>
        <p:spPr>
          <a:xfrm>
            <a:off x="620245" y="1143000"/>
            <a:ext cx="120835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Technocracy’s Asymmetric Strategy</a:t>
            </a:r>
          </a:p>
        </p:txBody>
      </p:sp>
    </p:spTree>
    <p:extLst>
      <p:ext uri="{BB962C8B-B14F-4D97-AF65-F5344CB8AC3E}">
        <p14:creationId xmlns:p14="http://schemas.microsoft.com/office/powerpoint/2010/main" val="159143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54C14-B837-A944-8729-DCDD7A73BC1C}"/>
              </a:ext>
            </a:extLst>
          </p:cNvPr>
          <p:cNvSpPr/>
          <p:nvPr/>
        </p:nvSpPr>
        <p:spPr>
          <a:xfrm>
            <a:off x="5801139" y="503636"/>
            <a:ext cx="65532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tabLst>
                <a:tab pos="1771650" algn="l"/>
              </a:tabLst>
            </a:pPr>
            <a:r>
              <a:rPr lang="en-US" sz="4800" b="1" i="1" dirty="0">
                <a:solidFill>
                  <a:srgbClr val="FFFF00"/>
                </a:solidFill>
              </a:rPr>
              <a:t>“It is the inventory and control plan for all land, all water, all minerals, all plants, all animals, all </a:t>
            </a:r>
            <a:r>
              <a:rPr lang="en-US" sz="4800" b="1" i="1" dirty="0" err="1">
                <a:solidFill>
                  <a:srgbClr val="FFFF00"/>
                </a:solidFill>
              </a:rPr>
              <a:t>construc-tion</a:t>
            </a:r>
            <a:r>
              <a:rPr lang="en-US" sz="4800" b="1" i="1" dirty="0">
                <a:solidFill>
                  <a:srgbClr val="FFFF00"/>
                </a:solidFill>
              </a:rPr>
              <a:t>, all means of pro-duction, all food, all energy, all information and all human beings in the world.” </a:t>
            </a:r>
            <a:r>
              <a:rPr lang="en-US" sz="4800" b="1" i="1" dirty="0"/>
              <a:t>– Rosa Koire on Agenda 21</a:t>
            </a:r>
            <a:endParaRPr lang="en-US" sz="4800" b="1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865171F-CC0B-55E7-64EE-E243828C2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09" y="685800"/>
            <a:ext cx="4798391" cy="785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391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306CBB-BFF6-C6C2-EA2C-24A3DF02B129}"/>
              </a:ext>
            </a:extLst>
          </p:cNvPr>
          <p:cNvSpPr txBox="1"/>
          <p:nvPr/>
        </p:nvSpPr>
        <p:spPr>
          <a:xfrm>
            <a:off x="6223000" y="2286000"/>
            <a:ext cx="6401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Bradley Hand" pitchFamily="2" charset="77"/>
              </a:rPr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09CF46-66E1-1F0D-5745-DFF360CE3B3B}"/>
              </a:ext>
            </a:extLst>
          </p:cNvPr>
          <p:cNvSpPr txBox="1"/>
          <p:nvPr/>
        </p:nvSpPr>
        <p:spPr>
          <a:xfrm>
            <a:off x="5920477" y="4267200"/>
            <a:ext cx="66607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Technocracy.News</a:t>
            </a:r>
            <a:r>
              <a:rPr lang="en-US" sz="4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br>
              <a:rPr lang="en-US" sz="4800" b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48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patrickwood.substack.com</a:t>
            </a:r>
            <a:endParaRPr lang="en-US" sz="4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" name="Picture 1" descr="A cover of a book&#10;&#10;Description automatically generated with low confidence">
            <a:extLst>
              <a:ext uri="{FF2B5EF4-FFF2-40B4-BE49-F238E27FC236}">
                <a16:creationId xmlns:a16="http://schemas.microsoft.com/office/drawing/2014/main" id="{C4BE0405-CB04-FF94-EE61-4DC51A542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1219200"/>
            <a:ext cx="4296726" cy="64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83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26BE13A-50DA-AA6A-96E8-0BF3A9988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4340352"/>
            <a:ext cx="8684945" cy="54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arry King Mutual Radio 1982 - YouTube">
            <a:extLst>
              <a:ext uri="{FF2B5EF4-FFF2-40B4-BE49-F238E27FC236}">
                <a16:creationId xmlns:a16="http://schemas.microsoft.com/office/drawing/2014/main" id="{8E5A4F33-4728-CB26-DBA6-B3F5ECD13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6096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ndia removes 312 Sikh foreign nationals from Blacklist, only 2 remain - YesPunjab.com">
            <a:extLst>
              <a:ext uri="{FF2B5EF4-FFF2-40B4-BE49-F238E27FC236}">
                <a16:creationId xmlns:a16="http://schemas.microsoft.com/office/drawing/2014/main" id="{11A11976-25E1-FACD-B392-FE753E351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3" y="5191539"/>
            <a:ext cx="6071113" cy="433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414CD383-3F7B-28E1-8F46-54FE7F7C0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28" y="685800"/>
            <a:ext cx="3433572" cy="338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950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lateral Commission - (Clips) from Barney Miller - Se7 Ep8 (1981)">
            <a:hlinkClick r:id="" action="ppaction://media"/>
            <a:extLst>
              <a:ext uri="{FF2B5EF4-FFF2-40B4-BE49-F238E27FC236}">
                <a16:creationId xmlns:a16="http://schemas.microsoft.com/office/drawing/2014/main" id="{D9327411-A722-3937-8830-9BE52A5DFE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6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000" y="1757442"/>
            <a:ext cx="11430000" cy="6853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i="1" baseline="30000" dirty="0">
                <a:latin typeface="Adobe Caslon Pro Bold"/>
                <a:cs typeface="Adobe Caslon Pro Bold"/>
              </a:rPr>
              <a:t>The dark horse of the</a:t>
            </a:r>
            <a:r>
              <a:rPr lang="en-US" sz="11000" b="1" i="1" dirty="0">
                <a:latin typeface="Adobe Caslon Pro Bold"/>
                <a:cs typeface="Adobe Caslon Pro Bold"/>
              </a:rPr>
              <a:t> </a:t>
            </a:r>
            <a:br>
              <a:rPr lang="en-US" sz="11000" b="1" i="1" dirty="0">
                <a:latin typeface="Adobe Caslon Pro Bold"/>
                <a:cs typeface="Adobe Caslon Pro Bold"/>
              </a:rPr>
            </a:br>
            <a:r>
              <a:rPr lang="en-US" sz="11000" b="1" i="1" baseline="30000" dirty="0">
                <a:latin typeface="Adobe Caslon Pro Bold"/>
                <a:cs typeface="Adobe Caslon Pro Bold"/>
              </a:rPr>
              <a:t>New World Order is not </a:t>
            </a:r>
            <a:br>
              <a:rPr lang="en-US" sz="11000" b="1" i="1" baseline="30000" dirty="0">
                <a:latin typeface="Adobe Caslon Pro Bold"/>
                <a:cs typeface="Adobe Caslon Pro Bold"/>
              </a:rPr>
            </a:br>
            <a:r>
              <a:rPr lang="en-US" sz="11000" b="1" i="1" baseline="30000" dirty="0">
                <a:latin typeface="Adobe Caslon Pro Bold"/>
                <a:cs typeface="Adobe Caslon Pro Bold"/>
              </a:rPr>
              <a:t>Communism,</a:t>
            </a:r>
            <a:r>
              <a:rPr lang="en-US" sz="11000" b="1" baseline="30000" dirty="0">
                <a:latin typeface="Adobe Caslon Pro Bold"/>
                <a:cs typeface="Adobe Caslon Pro Bold"/>
              </a:rPr>
              <a:t> </a:t>
            </a:r>
            <a:r>
              <a:rPr lang="en-US" sz="11000" b="1" i="1" baseline="30000" dirty="0">
                <a:latin typeface="Adobe Caslon Pro Bold"/>
                <a:cs typeface="Adobe Caslon Pro Bold"/>
              </a:rPr>
              <a:t>Socialism or Fascism. </a:t>
            </a:r>
            <a:br>
              <a:rPr lang="en-US" sz="11000" b="1" i="1" baseline="30000" dirty="0">
                <a:latin typeface="Adobe Caslon Pro Bold"/>
                <a:cs typeface="Adobe Caslon Pro Bold"/>
              </a:rPr>
            </a:br>
            <a:r>
              <a:rPr lang="en-US" sz="11000" b="1" i="1" baseline="30000" dirty="0">
                <a:latin typeface="Adobe Caslon Pro Bold"/>
                <a:cs typeface="Adobe Caslon Pro Bold"/>
              </a:rPr>
              <a:t>It is </a:t>
            </a:r>
            <a:r>
              <a:rPr lang="en-US" sz="11000" b="1" i="1" baseline="30000" dirty="0">
                <a:solidFill>
                  <a:srgbClr val="FFFF00"/>
                </a:solidFill>
                <a:latin typeface="Adobe Caslon Pro Bold"/>
                <a:cs typeface="Adobe Caslon Pro Bold"/>
              </a:rPr>
              <a:t>Technocracy</a:t>
            </a:r>
            <a:r>
              <a:rPr lang="en-US" sz="11000" b="1" i="1" baseline="30000" dirty="0">
                <a:latin typeface="Adobe Caslon Pro Bold"/>
                <a:cs typeface="Adobe Caslon Pro Bold"/>
              </a:rPr>
              <a:t>. </a:t>
            </a:r>
            <a:endParaRPr lang="en-US" sz="11000" b="1" baseline="30000" dirty="0">
              <a:latin typeface="Adobe Caslon Pro Bold"/>
              <a:cs typeface="Adobe Caslon Pro Bold"/>
            </a:endParaRPr>
          </a:p>
          <a:p>
            <a:endParaRPr lang="en-US" sz="5400" b="1" baseline="30000" dirty="0">
              <a:latin typeface="Adobe Caslon Pro Bold"/>
              <a:cs typeface="Adobe Caslon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490579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0966" y="1994808"/>
            <a:ext cx="6553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i="1" dirty="0">
                <a:solidFill>
                  <a:srgbClr val="FFFF00"/>
                </a:solidFill>
                <a:latin typeface="Helvetica"/>
                <a:cs typeface="Helvetica"/>
              </a:rPr>
              <a:t>“A scientist, my dear friends, is a man who foresees; it is because science provides the means to predict that it is useful, and the scientists are superior to all other men.” </a:t>
            </a:r>
          </a:p>
          <a:p>
            <a:pPr algn="r"/>
            <a:r>
              <a:rPr lang="en-US" sz="2800" b="1" dirty="0">
                <a:latin typeface="Helvetica"/>
                <a:cs typeface="Helvetica"/>
              </a:rPr>
              <a:t>Henri de Saint-Simon (1760-1825)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FC32A8-BE76-6547-83D7-791ACF61A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559778"/>
            <a:ext cx="4527346" cy="631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83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49FA80-FFB2-A149-BED3-17770942C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51840"/>
            <a:ext cx="13001597" cy="8247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E3FBD1-AD11-92F2-70B8-37AD5B7D4024}"/>
              </a:ext>
            </a:extLst>
          </p:cNvPr>
          <p:cNvSpPr txBox="1"/>
          <p:nvPr/>
        </p:nvSpPr>
        <p:spPr>
          <a:xfrm>
            <a:off x="1296113" y="751840"/>
            <a:ext cx="11687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Hamilton Hall, Columbia University</a:t>
            </a:r>
          </a:p>
        </p:txBody>
      </p:sp>
    </p:spTree>
    <p:extLst>
      <p:ext uri="{BB962C8B-B14F-4D97-AF65-F5344CB8AC3E}">
        <p14:creationId xmlns:p14="http://schemas.microsoft.com/office/powerpoint/2010/main" val="1695193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milton Hall - WikiCU, the Columbia University wiki encyclopedia">
            <a:extLst>
              <a:ext uri="{FF2B5EF4-FFF2-40B4-BE49-F238E27FC236}">
                <a16:creationId xmlns:a16="http://schemas.microsoft.com/office/drawing/2014/main" id="{4235F038-47AB-7037-6022-E7585E310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2" y="1371599"/>
            <a:ext cx="12973538" cy="702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307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FFFFFF"/>
      </a:accent3>
      <a:accent4>
        <a:srgbClr val="000000"/>
      </a:accent4>
      <a:accent5>
        <a:srgbClr val="AAB8DD"/>
      </a:accent5>
      <a:accent6>
        <a:srgbClr val="00969B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{E2A35EB3-E412-114E-916F-B59E7378B531}tf10001058</Template>
  <TotalTime>36013</TotalTime>
  <Words>1147</Words>
  <Application>Microsoft Macintosh PowerPoint</Application>
  <PresentationFormat>Custom</PresentationFormat>
  <Paragraphs>71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Adobe Caslon Pro Bold</vt:lpstr>
      <vt:lpstr>Arial</vt:lpstr>
      <vt:lpstr>Arial Narrow</vt:lpstr>
      <vt:lpstr>Avenir</vt:lpstr>
      <vt:lpstr>Bradley Hand</vt:lpstr>
      <vt:lpstr>Calibri</vt:lpstr>
      <vt:lpstr>Calibri Light</vt:lpstr>
      <vt:lpstr>Helvetica</vt:lpstr>
      <vt:lpstr>Helvetica Neue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book that set the course</vt:lpstr>
      <vt:lpstr>PowerPoint Presentation</vt:lpstr>
      <vt:lpstr>PowerPoint Presentation</vt:lpstr>
      <vt:lpstr>PowerPoint Presentation</vt:lpstr>
      <vt:lpstr>PowerPoint Presentation</vt:lpstr>
      <vt:lpstr>Zbigniew Brzezinski - 1970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Trilateral Commission   and   Technocracy</dc:title>
  <cp:lastModifiedBy>Patrick Wood</cp:lastModifiedBy>
  <cp:revision>225</cp:revision>
  <cp:lastPrinted>2015-07-06T01:13:35Z</cp:lastPrinted>
  <dcterms:modified xsi:type="dcterms:W3CDTF">2023-03-03T21:20:55Z</dcterms:modified>
</cp:coreProperties>
</file>