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compatMode="1" strictFirstAndLastChars="0" saveSubsetFonts="1" autoCompressPictures="0">
  <p:sldMasterIdLst>
    <p:sldMasterId id="2147483648" r:id="rId1"/>
    <p:sldMasterId id="2147483649" r:id="rId2"/>
  </p:sldMasterIdLst>
  <p:notesMasterIdLst>
    <p:notesMasterId r:id="rId44"/>
  </p:notesMasterIdLst>
  <p:handoutMasterIdLst>
    <p:handoutMasterId r:id="rId45"/>
  </p:handoutMasterIdLst>
  <p:sldIdLst>
    <p:sldId id="256" r:id="rId3"/>
    <p:sldId id="257" r:id="rId4"/>
    <p:sldId id="258" r:id="rId5"/>
    <p:sldId id="259" r:id="rId6"/>
    <p:sldId id="260" r:id="rId7"/>
    <p:sldId id="261" r:id="rId8"/>
    <p:sldId id="262" r:id="rId9"/>
    <p:sldId id="263" r:id="rId10"/>
    <p:sldId id="294" r:id="rId11"/>
    <p:sldId id="267" r:id="rId12"/>
    <p:sldId id="268" r:id="rId13"/>
    <p:sldId id="269" r:id="rId14"/>
    <p:sldId id="270" r:id="rId15"/>
    <p:sldId id="303" r:id="rId16"/>
    <p:sldId id="272" r:id="rId17"/>
    <p:sldId id="273" r:id="rId18"/>
    <p:sldId id="274" r:id="rId19"/>
    <p:sldId id="275" r:id="rId20"/>
    <p:sldId id="276" r:id="rId21"/>
    <p:sldId id="277" r:id="rId22"/>
    <p:sldId id="278" r:id="rId23"/>
    <p:sldId id="279" r:id="rId24"/>
    <p:sldId id="295" r:id="rId25"/>
    <p:sldId id="300" r:id="rId26"/>
    <p:sldId id="282" r:id="rId27"/>
    <p:sldId id="298" r:id="rId28"/>
    <p:sldId id="280" r:id="rId29"/>
    <p:sldId id="281" r:id="rId30"/>
    <p:sldId id="283" r:id="rId31"/>
    <p:sldId id="284" r:id="rId32"/>
    <p:sldId id="285" r:id="rId33"/>
    <p:sldId id="286" r:id="rId34"/>
    <p:sldId id="287" r:id="rId35"/>
    <p:sldId id="296" r:id="rId36"/>
    <p:sldId id="288" r:id="rId37"/>
    <p:sldId id="289" r:id="rId38"/>
    <p:sldId id="297" r:id="rId39"/>
    <p:sldId id="290" r:id="rId40"/>
    <p:sldId id="302" r:id="rId41"/>
    <p:sldId id="291" r:id="rId42"/>
    <p:sldId id="292" r:id="rId43"/>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1pPr>
    <a:lvl2pPr marL="228600" indent="228600" algn="ctr" defTabSz="584200" rtl="0" fontAlgn="base" hangingPunct="0">
      <a:spcBef>
        <a:spcPct val="0"/>
      </a:spcBef>
      <a:spcAft>
        <a:spcPct val="0"/>
      </a:spcAft>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2pPr>
    <a:lvl3pPr marL="457200" indent="457200" algn="ctr" defTabSz="584200" rtl="0" fontAlgn="base" hangingPunct="0">
      <a:spcBef>
        <a:spcPct val="0"/>
      </a:spcBef>
      <a:spcAft>
        <a:spcPct val="0"/>
      </a:spcAft>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3pPr>
    <a:lvl4pPr marL="685800" indent="685800" algn="ctr" defTabSz="584200" rtl="0" fontAlgn="base" hangingPunct="0">
      <a:spcBef>
        <a:spcPct val="0"/>
      </a:spcBef>
      <a:spcAft>
        <a:spcPct val="0"/>
      </a:spcAft>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4pPr>
    <a:lvl5pPr marL="914400" indent="914400" algn="ctr" defTabSz="584200" rtl="0" fontAlgn="base" hangingPunct="0">
      <a:spcBef>
        <a:spcPct val="0"/>
      </a:spcBef>
      <a:spcAft>
        <a:spcPct val="0"/>
      </a:spcAft>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5pPr>
    <a:lvl6pPr marL="2286000" algn="l" defTabSz="914400" rtl="0" eaLnBrk="1" latinLnBrk="0" hangingPunct="1">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6pPr>
    <a:lvl7pPr marL="2743200" algn="l" defTabSz="914400" rtl="0" eaLnBrk="1" latinLnBrk="0" hangingPunct="1">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7pPr>
    <a:lvl8pPr marL="3200400" algn="l" defTabSz="914400" rtl="0" eaLnBrk="1" latinLnBrk="0" hangingPunct="1">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8pPr>
    <a:lvl9pPr marL="3657600" algn="l" defTabSz="914400" rtl="0" eaLnBrk="1" latinLnBrk="0" hangingPunct="1">
      <a:defRPr sz="3600" kern="1200">
        <a:solidFill>
          <a:srgbClr val="FFFFFF"/>
        </a:solidFill>
        <a:latin typeface="Helvetica Light" panose="020B0403020202020204" pitchFamily="34" charset="0"/>
        <a:ea typeface="ＭＳ Ｐゴシック" panose="020B0600070205080204" pitchFamily="34" charset="-128"/>
        <a:cs typeface="+mn-cs"/>
        <a:sym typeface="Helvetica Light" panose="020B0403020202020204" pitchFamily="34"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9"/>
  </p:normalViewPr>
  <p:slideViewPr>
    <p:cSldViewPr>
      <p:cViewPr varScale="1">
        <p:scale>
          <a:sx n="76" d="100"/>
          <a:sy n="76" d="100"/>
        </p:scale>
        <p:origin x="1768" y="20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BEDEC1-EF9A-2555-AFDB-9AE358222AF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Light" charset="0"/>
                <a:ea typeface="ＭＳ Ｐゴシック" charset="0"/>
                <a:cs typeface="Helvetica Light" charset="0"/>
                <a:sym typeface="Helvetica Light" charset="0"/>
              </a:defRPr>
            </a:lvl1pPr>
          </a:lstStyle>
          <a:p>
            <a:pPr>
              <a:defRPr/>
            </a:pPr>
            <a:endParaRPr lang="en-US"/>
          </a:p>
        </p:txBody>
      </p:sp>
      <p:sp>
        <p:nvSpPr>
          <p:cNvPr id="3" name="Date Placeholder 2">
            <a:extLst>
              <a:ext uri="{FF2B5EF4-FFF2-40B4-BE49-F238E27FC236}">
                <a16:creationId xmlns:a16="http://schemas.microsoft.com/office/drawing/2014/main" id="{C9A1C244-0EBA-ED1A-6725-4CF689A4D4A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26B0BE4-8FE5-2C40-8779-927604AFACB3}" type="datetimeFigureOut">
              <a:rPr lang="en-US" altLang="en-US"/>
              <a:pPr/>
              <a:t>3/3/23</a:t>
            </a:fld>
            <a:endParaRPr lang="en-US" altLang="en-US"/>
          </a:p>
        </p:txBody>
      </p:sp>
      <p:sp>
        <p:nvSpPr>
          <p:cNvPr id="4" name="Footer Placeholder 3">
            <a:extLst>
              <a:ext uri="{FF2B5EF4-FFF2-40B4-BE49-F238E27FC236}">
                <a16:creationId xmlns:a16="http://schemas.microsoft.com/office/drawing/2014/main" id="{F3E1EB08-FBB4-0DFB-436B-F10D5F2F60C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Helvetica Light" charset="0"/>
                <a:ea typeface="ＭＳ Ｐゴシック" charset="0"/>
                <a:cs typeface="Helvetica Light" charset="0"/>
                <a:sym typeface="Helvetica Light" charset="0"/>
              </a:defRPr>
            </a:lvl1pPr>
          </a:lstStyle>
          <a:p>
            <a:pPr>
              <a:defRPr/>
            </a:pPr>
            <a:endParaRPr lang="en-US"/>
          </a:p>
        </p:txBody>
      </p:sp>
      <p:sp>
        <p:nvSpPr>
          <p:cNvPr id="5" name="Slide Number Placeholder 4">
            <a:extLst>
              <a:ext uri="{FF2B5EF4-FFF2-40B4-BE49-F238E27FC236}">
                <a16:creationId xmlns:a16="http://schemas.microsoft.com/office/drawing/2014/main" id="{0413EA6A-6220-E426-51E4-781C1C42174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A92A421-67DF-2C49-8DFE-67907235CFA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9A373B7A-CF74-824D-646C-2BB863071F50}"/>
              </a:ext>
            </a:extLst>
          </p:cNvPr>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3074" name="Rectangle 2">
            <a:extLst>
              <a:ext uri="{FF2B5EF4-FFF2-40B4-BE49-F238E27FC236}">
                <a16:creationId xmlns:a16="http://schemas.microsoft.com/office/drawing/2014/main" id="{CF7404CF-8D3C-F43C-7BD7-1F3140727D97}"/>
              </a:ext>
            </a:extLst>
          </p:cNvPr>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panose="02000503020000020003" pitchFamily="2"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panose="02000503020000020003" pitchFamily="2"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panose="02000503020000020003" pitchFamily="2"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panose="02000503020000020003" pitchFamily="2"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panose="02000503020000020003" pitchFamily="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59F4A-48F2-D566-0C6C-1DA2654A6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56C45-B3C4-ADC4-120E-9615A6BA42F2}"/>
              </a:ext>
            </a:extLst>
          </p:cNvPr>
          <p:cNvSpPr>
            <a:spLocks noGrp="1"/>
          </p:cNvSpPr>
          <p:nvPr>
            <p:ph type="body" idx="1"/>
          </p:nvPr>
        </p:nvSpPr>
        <p:spPr/>
        <p:txBody>
          <a:bodyPr/>
          <a:lstStyle/>
          <a:p>
            <a:pPr eaLnBrk="1">
              <a:defRPr/>
            </a:pPr>
            <a:endParaRPr lang="en-US">
              <a:sym typeface="Avenir"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9013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08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01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94207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194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4077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52500" y="25908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08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037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943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58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2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4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274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9516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5959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254000"/>
            <a:ext cx="2774950" cy="8623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52500" y="254000"/>
            <a:ext cx="8172450" cy="8623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96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5579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29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27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482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834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712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7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7E116E5-A51A-1CF0-A9CE-F951E52B949F}"/>
              </a:ext>
            </a:extLst>
          </p:cNvPr>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1026" name="Rectangle 2">
            <a:extLst>
              <a:ext uri="{FF2B5EF4-FFF2-40B4-BE49-F238E27FC236}">
                <a16:creationId xmlns:a16="http://schemas.microsoft.com/office/drawing/2014/main" id="{26A397C9-BFED-F9C2-915C-8948AC9C15ED}"/>
              </a:ext>
            </a:extLst>
          </p:cNvPr>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FFFFFF"/>
          </a:solidFill>
          <a:latin typeface="+mj-lt"/>
          <a:ea typeface="+mj-ea"/>
          <a:cs typeface="+mj-cs"/>
          <a:sym typeface="Helvetica Light" panose="020B0403020202020204" pitchFamily="34" charset="0"/>
        </a:defRPr>
      </a:lvl1pPr>
      <a:lvl2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2pPr>
      <a:lvl3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3pPr>
      <a:lvl4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4pPr>
      <a:lvl5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5pPr>
      <a:lvl6pPr marL="4572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800">
          <a:solidFill>
            <a:srgbClr val="FFFFFF"/>
          </a:solidFill>
          <a:latin typeface="+mn-lt"/>
          <a:ea typeface="+mn-ea"/>
          <a:cs typeface="+mn-cs"/>
          <a:sym typeface="Helvetica Light" panose="020B0403020202020204" pitchFamily="34" charset="0"/>
        </a:defRPr>
      </a:lvl1pPr>
      <a:lvl2pPr marL="228600" indent="2286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2pPr>
      <a:lvl3pPr marL="457200" indent="4572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3pPr>
      <a:lvl4pPr marL="685800" indent="6858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4pPr>
      <a:lvl5pPr marL="914400" indent="9144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5pPr>
      <a:lvl6pPr marL="13716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9225B3F4-0F08-4C0E-982C-968A34ADE63D}"/>
              </a:ext>
            </a:extLst>
          </p:cNvPr>
          <p:cNvSpPr>
            <a:spLocks noGrp="1"/>
          </p:cNvSpPr>
          <p:nvPr>
            <p:ph type="title"/>
          </p:nvPr>
        </p:nvSpPr>
        <p:spPr bwMode="auto">
          <a:xfrm>
            <a:off x="952500" y="254000"/>
            <a:ext cx="11099800" cy="215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2050" name="Rectangle 2">
            <a:extLst>
              <a:ext uri="{FF2B5EF4-FFF2-40B4-BE49-F238E27FC236}">
                <a16:creationId xmlns:a16="http://schemas.microsoft.com/office/drawing/2014/main" id="{60C67EB3-A19E-D0BB-23B9-FCC206E20DCE}"/>
              </a:ext>
            </a:extLst>
          </p:cNvPr>
          <p:cNvSpPr>
            <a:spLocks noGrp="1"/>
          </p:cNvSpPr>
          <p:nvPr>
            <p:ph type="body" idx="1"/>
          </p:nvPr>
        </p:nvSpPr>
        <p:spPr bwMode="auto">
          <a:xfrm>
            <a:off x="952500" y="2590800"/>
            <a:ext cx="11099800" cy="628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FFFFFF"/>
          </a:solidFill>
          <a:latin typeface="+mj-lt"/>
          <a:ea typeface="+mj-ea"/>
          <a:cs typeface="+mj-cs"/>
          <a:sym typeface="Helvetica Light" panose="020B0403020202020204" pitchFamily="34" charset="0"/>
        </a:defRPr>
      </a:lvl1pPr>
      <a:lvl2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2pPr>
      <a:lvl3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3pPr>
      <a:lvl4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4pPr>
      <a:lvl5pPr algn="ctr" defTabSz="584200" rtl="0" eaLnBrk="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panose="020B0403020202020204" pitchFamily="34" charset="0"/>
        </a:defRPr>
      </a:lvl5pPr>
      <a:lvl6pPr marL="4572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FFFFFF"/>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800">
          <a:solidFill>
            <a:srgbClr val="FFFFFF"/>
          </a:solidFill>
          <a:latin typeface="+mn-lt"/>
          <a:ea typeface="+mn-ea"/>
          <a:cs typeface="+mn-cs"/>
          <a:sym typeface="Helvetica Light" panose="020B0403020202020204" pitchFamily="34" charset="0"/>
        </a:defRPr>
      </a:lvl1pPr>
      <a:lvl2pPr marL="228600" indent="2286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2pPr>
      <a:lvl3pPr marL="457200" indent="4572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3pPr>
      <a:lvl4pPr marL="685800" indent="6858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4pPr>
      <a:lvl5pPr marL="914400" indent="914400" algn="l" defTabSz="584200" rtl="0" eaLnBrk="0" fontAlgn="base" hangingPunct="0">
        <a:spcBef>
          <a:spcPts val="4200"/>
        </a:spcBef>
        <a:spcAft>
          <a:spcPct val="0"/>
        </a:spcAft>
        <a:defRPr sz="3800">
          <a:solidFill>
            <a:srgbClr val="FFFFFF"/>
          </a:solidFill>
          <a:latin typeface="+mn-lt"/>
          <a:ea typeface="Helvetica Light" charset="0"/>
          <a:cs typeface="+mn-cs"/>
          <a:sym typeface="Helvetica Light" panose="020B0403020202020204" pitchFamily="34" charset="0"/>
        </a:defRPr>
      </a:lvl5pPr>
      <a:lvl6pPr marL="13716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800">
          <a:solidFill>
            <a:srgbClr val="FFFFFF"/>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ugustForecast.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852897D-0467-AE70-1F56-683D5B9F6AF6}"/>
              </a:ext>
            </a:extLst>
          </p:cNvPr>
          <p:cNvSpPr>
            <a:spLocks noGrp="1" noChangeArrowheads="1"/>
          </p:cNvSpPr>
          <p:nvPr>
            <p:ph type="title"/>
          </p:nvPr>
        </p:nvSpPr>
        <p:spPr>
          <a:xfrm>
            <a:off x="706438" y="1282700"/>
            <a:ext cx="11590337" cy="6272213"/>
          </a:xfrm>
        </p:spPr>
        <p:txBody>
          <a:bodyPr/>
          <a:lstStyle/>
          <a:p>
            <a:pPr eaLnBrk="1">
              <a:defRPr/>
            </a:pPr>
            <a:r>
              <a:rPr lang="en-US" b="1">
                <a:solidFill>
                  <a:srgbClr val="000000"/>
                </a:solidFill>
                <a:sym typeface="Helvetica Light" charset="0"/>
              </a:rPr>
              <a:t>Trilateral Commission </a:t>
            </a:r>
            <a:br>
              <a:rPr lang="en-US" b="1">
                <a:solidFill>
                  <a:srgbClr val="000000"/>
                </a:solidFill>
                <a:sym typeface="Helvetica Light" charset="0"/>
              </a:rPr>
            </a:br>
            <a:br>
              <a:rPr lang="en-US" b="1">
                <a:solidFill>
                  <a:srgbClr val="000000"/>
                </a:solidFill>
                <a:sym typeface="Helvetica Light" charset="0"/>
              </a:rPr>
            </a:br>
            <a:r>
              <a:rPr lang="en-US" b="1">
                <a:solidFill>
                  <a:srgbClr val="000000"/>
                </a:solidFill>
                <a:sym typeface="Helvetica Light" charset="0"/>
              </a:rPr>
              <a:t>and</a:t>
            </a:r>
            <a:br>
              <a:rPr lang="en-US" b="1">
                <a:solidFill>
                  <a:srgbClr val="000000"/>
                </a:solidFill>
                <a:sym typeface="Helvetica Light" charset="0"/>
              </a:rPr>
            </a:br>
            <a:r>
              <a:rPr lang="en-US" b="1">
                <a:solidFill>
                  <a:srgbClr val="000000"/>
                </a:solidFill>
                <a:sym typeface="Helvetica Light" charset="0"/>
              </a:rPr>
              <a:t> </a:t>
            </a:r>
            <a:br>
              <a:rPr lang="en-US" b="1">
                <a:solidFill>
                  <a:srgbClr val="000000"/>
                </a:solidFill>
                <a:sym typeface="Helvetica Light" charset="0"/>
              </a:rPr>
            </a:br>
            <a:r>
              <a:rPr lang="en-US" b="1">
                <a:solidFill>
                  <a:srgbClr val="000000"/>
                </a:solidFill>
                <a:sym typeface="Helvetica Light" charset="0"/>
              </a:rPr>
              <a:t>Technocracy</a:t>
            </a:r>
            <a:endParaRPr lang="en-US">
              <a:sym typeface="Helvetica Light" charset="0"/>
            </a:endParaRPr>
          </a:p>
        </p:txBody>
      </p:sp>
      <p:sp>
        <p:nvSpPr>
          <p:cNvPr id="4098" name="Rectangle 2">
            <a:extLst>
              <a:ext uri="{FF2B5EF4-FFF2-40B4-BE49-F238E27FC236}">
                <a16:creationId xmlns:a16="http://schemas.microsoft.com/office/drawing/2014/main" id="{838DDB79-7A3D-A2CC-6E86-AEB60F178B73}"/>
              </a:ext>
            </a:extLst>
          </p:cNvPr>
          <p:cNvSpPr>
            <a:spLocks noGrp="1" noChangeArrowheads="1"/>
          </p:cNvSpPr>
          <p:nvPr>
            <p:ph type="body" idx="1"/>
          </p:nvPr>
        </p:nvSpPr>
        <p:spPr>
          <a:xfrm>
            <a:off x="1268413" y="7747000"/>
            <a:ext cx="10464800" cy="1128713"/>
          </a:xfrm>
        </p:spPr>
        <p:txBody>
          <a:bodyPr/>
          <a:lstStyle/>
          <a:p>
            <a:pPr marL="0" indent="0" algn="ctr" defTabSz="414338" eaLnBrk="1">
              <a:spcBef>
                <a:spcPct val="0"/>
              </a:spcBef>
              <a:defRPr/>
            </a:pPr>
            <a:r>
              <a:rPr lang="en-US" sz="2200" b="1">
                <a:solidFill>
                  <a:srgbClr val="000000"/>
                </a:solidFill>
                <a:sym typeface="Helvetica Light" charset="0"/>
              </a:rPr>
              <a:t>Patrick Wood, Founder</a:t>
            </a:r>
          </a:p>
          <a:p>
            <a:pPr marL="0" indent="0" algn="ctr" defTabSz="414338" eaLnBrk="1">
              <a:spcBef>
                <a:spcPct val="0"/>
              </a:spcBef>
              <a:defRPr/>
            </a:pPr>
            <a:r>
              <a:rPr lang="en-US" sz="2200" b="1">
                <a:solidFill>
                  <a:srgbClr val="000000"/>
                </a:solidFill>
                <a:sym typeface="Helvetica Light" charset="0"/>
              </a:rPr>
              <a:t>August Forecast &amp; Review</a:t>
            </a:r>
          </a:p>
          <a:p>
            <a:pPr marL="0" indent="0" algn="ctr" defTabSz="414338" eaLnBrk="1">
              <a:spcBef>
                <a:spcPct val="0"/>
              </a:spcBef>
              <a:defRPr/>
            </a:pPr>
            <a:r>
              <a:rPr lang="en-US" sz="2200" b="1" u="sng">
                <a:solidFill>
                  <a:srgbClr val="005493"/>
                </a:solidFill>
                <a:sym typeface="Helvetica Light" charset="0"/>
                <a:hlinkClick r:id="rId3"/>
              </a:rPr>
              <a:t>www.AugustForecast.com</a:t>
            </a:r>
            <a:endParaRPr lang="en-US">
              <a:sym typeface="Helvetica Light" charset="0"/>
            </a:endParaRPr>
          </a:p>
        </p:txBody>
      </p:sp>
      <p:pic>
        <p:nvPicPr>
          <p:cNvPr id="4099" name="Picture 3" descr="pasted-image.png">
            <a:extLst>
              <a:ext uri="{FF2B5EF4-FFF2-40B4-BE49-F238E27FC236}">
                <a16:creationId xmlns:a16="http://schemas.microsoft.com/office/drawing/2014/main" id="{6CC95E51-5949-4717-2697-71AEF0EA53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4700" y="3205163"/>
            <a:ext cx="2852738" cy="2852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descr="pasted-image.png">
            <a:extLst>
              <a:ext uri="{FF2B5EF4-FFF2-40B4-BE49-F238E27FC236}">
                <a16:creationId xmlns:a16="http://schemas.microsoft.com/office/drawing/2014/main" id="{1BA4FFA0-BAD0-1F4C-3B83-D4A708A513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3400" y="3200400"/>
            <a:ext cx="2805113" cy="2692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08DF129C-D1DC-81F1-B152-ED49A2163931}"/>
              </a:ext>
            </a:extLst>
          </p:cNvPr>
          <p:cNvSpPr>
            <a:spLocks noGrp="1" noChangeArrowheads="1"/>
          </p:cNvSpPr>
          <p:nvPr>
            <p:ph type="title"/>
          </p:nvPr>
        </p:nvSpPr>
        <p:spPr>
          <a:xfrm>
            <a:off x="952500" y="419100"/>
            <a:ext cx="11098213" cy="1827213"/>
          </a:xfrm>
        </p:spPr>
        <p:txBody>
          <a:bodyPr/>
          <a:lstStyle/>
          <a:p>
            <a:pPr defTabSz="530225" eaLnBrk="1">
              <a:defRPr/>
            </a:pPr>
            <a:r>
              <a:rPr lang="en-US" sz="7200" b="1">
                <a:sym typeface="Helvetica Light" charset="0"/>
              </a:rPr>
              <a:t>US Trade Representative</a:t>
            </a:r>
            <a:endParaRPr lang="en-US">
              <a:sym typeface="Helvetica Light" charset="0"/>
            </a:endParaRPr>
          </a:p>
        </p:txBody>
      </p:sp>
      <p:graphicFrame>
        <p:nvGraphicFramePr>
          <p:cNvPr id="15362" name="Group 2">
            <a:extLst>
              <a:ext uri="{FF2B5EF4-FFF2-40B4-BE49-F238E27FC236}">
                <a16:creationId xmlns:a16="http://schemas.microsoft.com/office/drawing/2014/main" id="{5DF87590-F1C8-1F6B-E0C1-A14CB82C1937}"/>
              </a:ext>
            </a:extLst>
          </p:cNvPr>
          <p:cNvGraphicFramePr>
            <a:graphicFrameLocks noGrp="1"/>
          </p:cNvGraphicFramePr>
          <p:nvPr>
            <p:extLst>
              <p:ext uri="{D42A27DB-BD31-4B8C-83A1-F6EECF244321}">
                <p14:modId xmlns:p14="http://schemas.microsoft.com/office/powerpoint/2010/main" val="1067510123"/>
              </p:ext>
            </p:extLst>
          </p:nvPr>
        </p:nvGraphicFramePr>
        <p:xfrm>
          <a:off x="2741613" y="2847975"/>
          <a:ext cx="7521575" cy="6054725"/>
        </p:xfrm>
        <a:graphic>
          <a:graphicData uri="http://schemas.openxmlformats.org/drawingml/2006/table">
            <a:tbl>
              <a:tblPr/>
              <a:tblGrid>
                <a:gridCol w="3749675">
                  <a:extLst>
                    <a:ext uri="{9D8B030D-6E8A-4147-A177-3AD203B41FA5}">
                      <a16:colId xmlns:a16="http://schemas.microsoft.com/office/drawing/2014/main" val="672304194"/>
                    </a:ext>
                  </a:extLst>
                </a:gridCol>
                <a:gridCol w="3771900">
                  <a:extLst>
                    <a:ext uri="{9D8B030D-6E8A-4147-A177-3AD203B41FA5}">
                      <a16:colId xmlns:a16="http://schemas.microsoft.com/office/drawing/2014/main" val="2370622376"/>
                    </a:ext>
                  </a:extLst>
                </a:gridCol>
              </a:tblGrid>
              <a:tr h="955675">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Robert S. Strauss (1977-1979)</a:t>
                      </a:r>
                      <a:endPar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lvl1pPr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800" b="1" i="0" u="none" strike="noStrike" cap="none" normalizeH="0" baseline="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Charlene Barshefsky (1997-2001)</a:t>
                      </a:r>
                      <a:endPar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6250374"/>
                  </a:ext>
                </a:extLst>
              </a:tr>
              <a:tr h="955675">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 </a:t>
                      </a:r>
                      <a:r>
                        <a:rPr kumimoji="0" lang="en-US" altLang="en-US" sz="2800" b="1" i="0" u="none" strike="noStrike" cap="none" normalizeH="0" baseline="0" dirty="0" err="1">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Reubin</a:t>
                      </a:r>
                      <a:r>
                        <a:rPr kumimoji="0" lang="en-US" altLang="en-US" sz="2800" b="1" i="0" u="none" strike="noStrike" cap="none" normalizeH="0" baseline="0" dirty="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 O'D. Askew (1979-1981)</a:t>
                      </a:r>
                      <a:endParaRPr kumimoji="0" lang="en-US" altLang="en-US" sz="2800" b="0" i="0" u="none" strike="noStrike" cap="none" normalizeH="0" baseline="0" dirty="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lvl1pPr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800" b="1" i="0" u="none" strike="noStrike" cap="none" normalizeH="0" baseline="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Robert Zoellick (2001-2005)</a:t>
                      </a:r>
                      <a:endPar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3907938635"/>
                  </a:ext>
                </a:extLst>
              </a:tr>
              <a:tr h="955675">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William E. Brock III (1981-1985)</a:t>
                      </a:r>
                      <a:endPar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lvl1pPr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rPr>
                        <a:t>Rob Portman (2005-2006)</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2508450903"/>
                  </a:ext>
                </a:extLst>
              </a:tr>
              <a:tr h="955675">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rPr>
                        <a:t>Clayton K. Yeutter (1985-1989)</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lvl1pPr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800" b="1" i="0" u="none" strike="noStrike" cap="none" normalizeH="0" baseline="0" dirty="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Susan Schwab (2006-2009)</a:t>
                      </a:r>
                      <a:endParaRPr kumimoji="0" lang="en-US" altLang="en-US" sz="2800" b="0" i="0" u="none" strike="noStrike" cap="none" normalizeH="0" baseline="0" dirty="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921430904"/>
                  </a:ext>
                </a:extLst>
              </a:tr>
              <a:tr h="955675">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Carla A. Hills (1989-1993)</a:t>
                      </a:r>
                      <a:endPar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rPr>
                        <a:t>Ron Kirk (2009-2013)</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4052479208"/>
                  </a:ext>
                </a:extLst>
              </a:tr>
              <a:tr h="1276350">
                <a:tc>
                  <a:txBody>
                    <a:bodyPr/>
                    <a:lstStyle>
                      <a:lvl1pPr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800" b="1" i="0" u="none" strike="noStrike" cap="none" normalizeH="0" baseline="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Mickey Kantor (1993-1997)</a:t>
                      </a:r>
                      <a:endParaRPr kumimoji="0" lang="en-US" altLang="en-US" sz="2800" b="0" i="0" u="none" strike="noStrike" cap="none" normalizeH="0" baseline="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tc>
                  <a:txBody>
                    <a:bodyPr/>
                    <a:lstStyle>
                      <a:lvl1pPr algn="l" defTabSz="0" eaLnBrk="0">
                        <a:spcBef>
                          <a:spcPts val="4200"/>
                        </a:spcBef>
                        <a:defRPr sz="34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lgn="l" defTabSz="0" eaLnBrk="0">
                        <a:spcBef>
                          <a:spcPts val="4200"/>
                        </a:spcBef>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0" eaLnBrk="0" fontAlgn="base" hangingPunct="0">
                        <a:spcBef>
                          <a:spcPts val="4200"/>
                        </a:spcBef>
                        <a:spcAft>
                          <a:spcPct val="0"/>
                        </a:spcAft>
                        <a:defRPr sz="3400">
                          <a:solidFill>
                            <a:srgbClr val="FFFFFF"/>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Michael </a:t>
                      </a:r>
                      <a:r>
                        <a:rPr kumimoji="0" lang="en-US" altLang="en-US" sz="2800" b="1" i="0" u="none" strike="noStrike" cap="none" normalizeH="0" baseline="0" dirty="0" err="1">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Froman</a:t>
                      </a:r>
                      <a:r>
                        <a:rPr kumimoji="0" lang="en-US" altLang="en-US" sz="2800" b="1" i="0" u="none" strike="noStrike" cap="none" normalizeH="0" baseline="0" dirty="0">
                          <a:ln>
                            <a:noFill/>
                          </a:ln>
                          <a:solidFill>
                            <a:srgbClr val="FFFC79"/>
                          </a:solidFill>
                          <a:effectLst/>
                          <a:latin typeface="Helvetica" pitchFamily="2" charset="0"/>
                          <a:ea typeface="ＭＳ Ｐゴシック" panose="020B0600070205080204" pitchFamily="34" charset="-128"/>
                          <a:sym typeface="Helvetica Light" panose="020B0403020202020204" pitchFamily="34" charset="0"/>
                        </a:rPr>
                        <a:t> (2013-2015)</a:t>
                      </a:r>
                      <a:endParaRPr kumimoji="0" lang="en-US" altLang="en-US" sz="2800" b="0" i="0" u="none" strike="noStrike" cap="none" normalizeH="0" baseline="0" dirty="0">
                        <a:ln>
                          <a:noFill/>
                        </a:ln>
                        <a:solidFill>
                          <a:srgbClr val="FFFFFF"/>
                        </a:solidFill>
                        <a:effectLst/>
                        <a:latin typeface="Helvetica" pitchFamily="2" charset="0"/>
                        <a:ea typeface="ＭＳ Ｐゴシック" panose="020B0600070205080204" pitchFamily="34" charset="-128"/>
                        <a:sym typeface="Helvetica Light" panose="020B0403020202020204" pitchFamily="34"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246792848"/>
                  </a:ext>
                </a:extLst>
              </a:tr>
            </a:tbl>
          </a:graphicData>
        </a:graphic>
      </p:graphicFrame>
      <p:sp>
        <p:nvSpPr>
          <p:cNvPr id="15407" name="AutoShape 47">
            <a:extLst>
              <a:ext uri="{FF2B5EF4-FFF2-40B4-BE49-F238E27FC236}">
                <a16:creationId xmlns:a16="http://schemas.microsoft.com/office/drawing/2014/main" id="{59489C83-B928-A1B7-4921-F2913FDB9FFE}"/>
              </a:ext>
            </a:extLst>
          </p:cNvPr>
          <p:cNvSpPr>
            <a:spLocks/>
          </p:cNvSpPr>
          <p:nvPr/>
        </p:nvSpPr>
        <p:spPr bwMode="auto">
          <a:xfrm>
            <a:off x="4746625" y="2063750"/>
            <a:ext cx="3230563"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4600" b="1">
                <a:latin typeface="Helvetica Light" charset="0"/>
                <a:ea typeface="ＭＳ Ｐゴシック" charset="0"/>
                <a:sym typeface="Helvetica Light" charset="0"/>
              </a:rPr>
              <a:t>9 out of 12!</a:t>
            </a:r>
            <a:endParaRPr lang="en-US">
              <a:latin typeface="Helvetica Light" charset="0"/>
              <a:ea typeface="ＭＳ Ｐゴシック" charset="0"/>
              <a:sym typeface="Helvetica Light"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79ED3FBB-721E-3448-5B6A-3256AA684D34}"/>
              </a:ext>
            </a:extLst>
          </p:cNvPr>
          <p:cNvSpPr>
            <a:spLocks noGrp="1" noChangeArrowheads="1"/>
          </p:cNvSpPr>
          <p:nvPr>
            <p:ph type="title"/>
          </p:nvPr>
        </p:nvSpPr>
        <p:spPr>
          <a:xfrm>
            <a:off x="952500" y="419100"/>
            <a:ext cx="11098213" cy="1827213"/>
          </a:xfrm>
        </p:spPr>
        <p:txBody>
          <a:bodyPr/>
          <a:lstStyle/>
          <a:p>
            <a:pPr defTabSz="577850" eaLnBrk="1">
              <a:defRPr/>
            </a:pPr>
            <a:r>
              <a:rPr lang="en-US" sz="7900" b="1" dirty="0">
                <a:sym typeface="Helvetica Light" charset="0"/>
              </a:rPr>
              <a:t>World Bank Presidents</a:t>
            </a:r>
            <a:endParaRPr lang="en-US" dirty="0">
              <a:sym typeface="Helvetica Light" charset="0"/>
            </a:endParaRPr>
          </a:p>
        </p:txBody>
      </p:sp>
      <p:graphicFrame>
        <p:nvGraphicFramePr>
          <p:cNvPr id="16386" name="Group 2">
            <a:extLst>
              <a:ext uri="{FF2B5EF4-FFF2-40B4-BE49-F238E27FC236}">
                <a16:creationId xmlns:a16="http://schemas.microsoft.com/office/drawing/2014/main" id="{59F44DFA-08DB-257C-7B79-4C815EA8CAC9}"/>
              </a:ext>
            </a:extLst>
          </p:cNvPr>
          <p:cNvGraphicFramePr>
            <a:graphicFrameLocks noGrp="1"/>
          </p:cNvGraphicFramePr>
          <p:nvPr>
            <p:extLst>
              <p:ext uri="{D42A27DB-BD31-4B8C-83A1-F6EECF244321}">
                <p14:modId xmlns:p14="http://schemas.microsoft.com/office/powerpoint/2010/main" val="201560708"/>
              </p:ext>
            </p:extLst>
          </p:nvPr>
        </p:nvGraphicFramePr>
        <p:xfrm>
          <a:off x="2159000" y="2976560"/>
          <a:ext cx="8256588" cy="6357940"/>
        </p:xfrm>
        <a:graphic>
          <a:graphicData uri="http://schemas.openxmlformats.org/drawingml/2006/table">
            <a:tbl>
              <a:tblPr/>
              <a:tblGrid>
                <a:gridCol w="4116096">
                  <a:extLst>
                    <a:ext uri="{9D8B030D-6E8A-4147-A177-3AD203B41FA5}">
                      <a16:colId xmlns:a16="http://schemas.microsoft.com/office/drawing/2014/main" val="20000"/>
                    </a:ext>
                  </a:extLst>
                </a:gridCol>
                <a:gridCol w="4140492">
                  <a:extLst>
                    <a:ext uri="{9D8B030D-6E8A-4147-A177-3AD203B41FA5}">
                      <a16:colId xmlns:a16="http://schemas.microsoft.com/office/drawing/2014/main" val="20001"/>
                    </a:ext>
                  </a:extLst>
                </a:gridCol>
              </a:tblGrid>
              <a:tr h="1271588">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Robert McNamara (1968-1981)</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James </a:t>
                      </a:r>
                      <a:r>
                        <a:rPr kumimoji="0" lang="en-US" sz="2800" b="1" i="0" u="none" strike="noStrike" cap="none" normalizeH="0" baseline="0" dirty="0" err="1">
                          <a:ln>
                            <a:noFill/>
                          </a:ln>
                          <a:solidFill>
                            <a:srgbClr val="FFFC79"/>
                          </a:solidFill>
                          <a:effectLst/>
                          <a:latin typeface="Helvetica"/>
                          <a:ea typeface="ＭＳ Ｐゴシック" charset="0"/>
                          <a:cs typeface="Helvetica"/>
                          <a:sym typeface="Helvetica Light" charset="0"/>
                        </a:rPr>
                        <a:t>Wolfenson</a:t>
                      </a: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 (1995-2005)</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71588">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A.W. Clausen (1981-1986)</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dirty="0">
                          <a:ln>
                            <a:noFill/>
                          </a:ln>
                          <a:solidFill>
                            <a:srgbClr val="FFFC79"/>
                          </a:solidFill>
                          <a:effectLst/>
                          <a:latin typeface="Helvetica" charset="0"/>
                          <a:ea typeface="ＭＳ Ｐゴシック" charset="0"/>
                          <a:cs typeface="Helvetica" charset="0"/>
                          <a:sym typeface="Helvetica" charset="0"/>
                        </a:rPr>
                        <a:t>Paul Wolfowitz (2005-2007)</a:t>
                      </a:r>
                      <a:endParaRPr kumimoji="0" lang="en-US" sz="2800" b="0" i="0" u="none" strike="noStrike" cap="none" normalizeH="0" baseline="0" dirty="0">
                        <a:ln>
                          <a:noFill/>
                        </a:ln>
                        <a:solidFill>
                          <a:srgbClr val="FFFFFF"/>
                        </a:solidFill>
                        <a:effectLst/>
                        <a:latin typeface="Helvetica Light" charset="0"/>
                        <a:ea typeface="ＭＳ Ｐゴシック" charset="0"/>
                        <a:cs typeface="Helvetica Light" charset="0"/>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71588">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Barber </a:t>
                      </a:r>
                      <a:r>
                        <a:rPr kumimoji="0" lang="en-US" sz="2800" b="1" i="0" u="none" strike="noStrike" cap="none" normalizeH="0" baseline="0" dirty="0" err="1">
                          <a:ln>
                            <a:noFill/>
                          </a:ln>
                          <a:solidFill>
                            <a:srgbClr val="FFFC79"/>
                          </a:solidFill>
                          <a:effectLst/>
                          <a:latin typeface="Helvetica"/>
                          <a:ea typeface="ＭＳ Ｐゴシック" charset="0"/>
                          <a:cs typeface="Helvetica"/>
                          <a:sym typeface="Helvetica Light" charset="0"/>
                        </a:rPr>
                        <a:t>Conable</a:t>
                      </a: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 (1986-1991)</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Robert </a:t>
                      </a:r>
                      <a:r>
                        <a:rPr kumimoji="0" lang="en-US" sz="2800" b="1" i="0" u="none" strike="noStrike" cap="none" normalizeH="0" baseline="0" dirty="0" err="1">
                          <a:ln>
                            <a:noFill/>
                          </a:ln>
                          <a:solidFill>
                            <a:srgbClr val="FFFC79"/>
                          </a:solidFill>
                          <a:effectLst/>
                          <a:latin typeface="Helvetica"/>
                          <a:ea typeface="ＭＳ Ｐゴシック" charset="0"/>
                          <a:cs typeface="Helvetica"/>
                          <a:sym typeface="Helvetica Light" charset="0"/>
                        </a:rPr>
                        <a:t>Zoellick</a:t>
                      </a: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 (2007-2012)</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71588">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Lewis Preston (1991-1995)</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Jim Yong Kim
(2009-2012) </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71588">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David </a:t>
                      </a:r>
                      <a:r>
                        <a:rPr kumimoji="0" lang="en-US" sz="2800" b="0" i="0" u="none" strike="noStrike" cap="none" normalizeH="0" baseline="0" dirty="0" err="1">
                          <a:ln>
                            <a:noFill/>
                          </a:ln>
                          <a:solidFill>
                            <a:srgbClr val="FFFFFF"/>
                          </a:solidFill>
                          <a:effectLst/>
                          <a:latin typeface="Helvetica"/>
                          <a:ea typeface="ＭＳ Ｐゴシック" charset="0"/>
                          <a:cs typeface="Helvetica"/>
                          <a:sym typeface="Helvetica Light" charset="0"/>
                        </a:rPr>
                        <a:t>Malpass</a:t>
                      </a: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 (2019-2023)</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b="1" i="0" kern="1200" dirty="0">
                          <a:solidFill>
                            <a:srgbClr val="FFFF00"/>
                          </a:solidFill>
                          <a:effectLst/>
                          <a:latin typeface="Helvetica" pitchFamily="2" charset="0"/>
                          <a:ea typeface="+mn-ea"/>
                          <a:cs typeface="+mn-cs"/>
                        </a:rPr>
                        <a:t>Ajay Banga (2023 -?)</a:t>
                      </a:r>
                      <a:endParaRPr kumimoji="0" lang="en-US" sz="2800" b="1" i="0" u="none" strike="noStrike" cap="none" normalizeH="0" baseline="0" dirty="0">
                        <a:ln>
                          <a:noFill/>
                        </a:ln>
                        <a:solidFill>
                          <a:srgbClr val="FFFF00"/>
                        </a:solidFill>
                        <a:effectLst/>
                        <a:latin typeface="Helvetica" pitchFamily="2" charset="0"/>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3636859100"/>
                  </a:ext>
                </a:extLst>
              </a:tr>
            </a:tbl>
          </a:graphicData>
        </a:graphic>
      </p:graphicFrame>
      <p:sp>
        <p:nvSpPr>
          <p:cNvPr id="16417" name="AutoShape 33">
            <a:extLst>
              <a:ext uri="{FF2B5EF4-FFF2-40B4-BE49-F238E27FC236}">
                <a16:creationId xmlns:a16="http://schemas.microsoft.com/office/drawing/2014/main" id="{D85CDFBF-D582-97CD-A606-0DC7C6BC7EDE}"/>
              </a:ext>
            </a:extLst>
          </p:cNvPr>
          <p:cNvSpPr>
            <a:spLocks/>
          </p:cNvSpPr>
          <p:nvPr/>
        </p:nvSpPr>
        <p:spPr bwMode="auto">
          <a:xfrm>
            <a:off x="5048250" y="2063750"/>
            <a:ext cx="3435350"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4600" b="1" dirty="0">
                <a:latin typeface="Helvetica Light" charset="0"/>
                <a:ea typeface="ＭＳ Ｐゴシック" charset="0"/>
                <a:sym typeface="Helvetica Light" charset="0"/>
              </a:rPr>
              <a:t>7 out of 10!</a:t>
            </a:r>
            <a:endParaRPr lang="en-US" dirty="0">
              <a:latin typeface="Helvetica Light" charset="0"/>
              <a:ea typeface="ＭＳ Ｐゴシック" charset="0"/>
              <a:sym typeface="Helvetica Light"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2792336A-E747-9E25-9F50-42AAD051585C}"/>
              </a:ext>
            </a:extLst>
          </p:cNvPr>
          <p:cNvSpPr>
            <a:spLocks noGrp="1" noChangeArrowheads="1"/>
          </p:cNvSpPr>
          <p:nvPr>
            <p:ph type="title"/>
          </p:nvPr>
        </p:nvSpPr>
        <p:spPr>
          <a:xfrm>
            <a:off x="952500" y="419100"/>
            <a:ext cx="11098213" cy="1827213"/>
          </a:xfrm>
        </p:spPr>
        <p:txBody>
          <a:bodyPr/>
          <a:lstStyle/>
          <a:p>
            <a:pPr eaLnBrk="1">
              <a:defRPr/>
            </a:pPr>
            <a:r>
              <a:rPr lang="en-US" b="1">
                <a:sym typeface="Helvetica Light" charset="0"/>
              </a:rPr>
              <a:t>Executive Office</a:t>
            </a:r>
            <a:endParaRPr lang="en-US">
              <a:sym typeface="Helvetica Light" charset="0"/>
            </a:endParaRPr>
          </a:p>
        </p:txBody>
      </p:sp>
      <p:graphicFrame>
        <p:nvGraphicFramePr>
          <p:cNvPr id="17410" name="Group 2">
            <a:extLst>
              <a:ext uri="{FF2B5EF4-FFF2-40B4-BE49-F238E27FC236}">
                <a16:creationId xmlns:a16="http://schemas.microsoft.com/office/drawing/2014/main" id="{4E5726BB-F4BE-07FA-D209-893A5AA15CDF}"/>
              </a:ext>
            </a:extLst>
          </p:cNvPr>
          <p:cNvGraphicFramePr>
            <a:graphicFrameLocks noGrp="1"/>
          </p:cNvGraphicFramePr>
          <p:nvPr/>
        </p:nvGraphicFramePr>
        <p:xfrm>
          <a:off x="2830513" y="2847975"/>
          <a:ext cx="7521575" cy="6038850"/>
        </p:xfrm>
        <a:graphic>
          <a:graphicData uri="http://schemas.openxmlformats.org/drawingml/2006/table">
            <a:tbl>
              <a:tblPr/>
              <a:tblGrid>
                <a:gridCol w="3749675">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00"/>
                          </a:solidFill>
                          <a:effectLst/>
                          <a:latin typeface="Helvetica "/>
                          <a:ea typeface="ＭＳ Ｐゴシック" charset="0"/>
                          <a:cs typeface="Helvetica "/>
                          <a:sym typeface="Helvetica Light" charset="0"/>
                        </a:rPr>
                        <a:t>James Earl Carter  (1977-1981)</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Walter Mondale
Vice President</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Ronald Reagan (1981-1989)</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charset="0"/>
                          <a:ea typeface="ＭＳ Ｐゴシック" charset="0"/>
                          <a:cs typeface="Helvetica" charset="0"/>
                          <a:sym typeface="Helvetica" charset="0"/>
                        </a:rPr>
                        <a:t>George H.W. Bush Vice President</a:t>
                      </a:r>
                      <a:endParaRPr kumimoji="0" lang="en-US" sz="28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dirty="0">
                          <a:ln>
                            <a:noFill/>
                          </a:ln>
                          <a:solidFill>
                            <a:srgbClr val="FFFC79"/>
                          </a:solidFill>
                          <a:effectLst/>
                          <a:latin typeface="Helvetica" charset="0"/>
                          <a:ea typeface="ＭＳ Ｐゴシック" charset="0"/>
                          <a:cs typeface="Helvetica" charset="0"/>
                          <a:sym typeface="Helvetica" charset="0"/>
                        </a:rPr>
                        <a:t>George H.W. Bush (1989-1993)</a:t>
                      </a:r>
                      <a:endParaRPr kumimoji="0" lang="en-US" sz="2800" b="0" i="0" u="none" strike="noStrike" cap="none" normalizeH="0" baseline="0" dirty="0">
                        <a:ln>
                          <a:noFill/>
                        </a:ln>
                        <a:solidFill>
                          <a:srgbClr val="FFFFFF"/>
                        </a:solidFill>
                        <a:effectLst/>
                        <a:latin typeface="Helvetica Light" charset="0"/>
                        <a:ea typeface="ＭＳ Ｐゴシック" charset="0"/>
                        <a:cs typeface="Helvetica Light" charset="0"/>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Dan Quale
Vice President </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charset="0"/>
                          <a:ea typeface="ＭＳ Ｐゴシック" charset="0"/>
                          <a:cs typeface="Helvetica" charset="0"/>
                          <a:sym typeface="Helvetica" charset="0"/>
                        </a:rPr>
                        <a:t>Bill Clinton (1993-2001)</a:t>
                      </a:r>
                      <a:endParaRPr kumimoji="0" lang="en-US" sz="28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charset="0"/>
                          <a:ea typeface="ＭＳ Ｐゴシック" charset="0"/>
                          <a:cs typeface="Helvetica" charset="0"/>
                          <a:sym typeface="Helvetica" charset="0"/>
                        </a:rPr>
                        <a:t>Al Gore
Vice President</a:t>
                      </a:r>
                      <a:endParaRPr kumimoji="0" lang="en-US" sz="28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George W. Bush
2001-2009</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charset="0"/>
                          <a:ea typeface="ＭＳ Ｐゴシック" charset="0"/>
                          <a:cs typeface="Helvetica" charset="0"/>
                          <a:sym typeface="Helvetica" charset="0"/>
                        </a:rPr>
                        <a:t>Dick Cheney
Vice President</a:t>
                      </a:r>
                      <a:endParaRPr kumimoji="0" lang="en-US" sz="28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Barack Obama
2009-Present</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Joe Biden
Vice President</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455" name="AutoShape 47">
            <a:extLst>
              <a:ext uri="{FF2B5EF4-FFF2-40B4-BE49-F238E27FC236}">
                <a16:creationId xmlns:a16="http://schemas.microsoft.com/office/drawing/2014/main" id="{5F1D9357-D4C6-837B-C373-DFBEDF1B2E36}"/>
              </a:ext>
            </a:extLst>
          </p:cNvPr>
          <p:cNvSpPr>
            <a:spLocks/>
          </p:cNvSpPr>
          <p:nvPr/>
        </p:nvSpPr>
        <p:spPr bwMode="auto">
          <a:xfrm>
            <a:off x="4886325" y="1981200"/>
            <a:ext cx="3230563"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4600" b="1" dirty="0">
                <a:latin typeface="Helvetica Light" charset="0"/>
                <a:ea typeface="ＭＳ Ｐゴシック" charset="0"/>
                <a:sym typeface="Helvetica Light" charset="0"/>
              </a:rPr>
              <a:t>7 out of 12!</a:t>
            </a:r>
            <a:endParaRPr lang="en-US" dirty="0">
              <a:latin typeface="Helvetica Light" charset="0"/>
              <a:ea typeface="ＭＳ Ｐゴシック" charset="0"/>
              <a:sym typeface="Helvetica Light"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67BB28D0-C770-3BDB-A061-538293C57616}"/>
              </a:ext>
            </a:extLst>
          </p:cNvPr>
          <p:cNvSpPr>
            <a:spLocks noGrp="1" noChangeArrowheads="1"/>
          </p:cNvSpPr>
          <p:nvPr>
            <p:ph type="title"/>
          </p:nvPr>
        </p:nvSpPr>
        <p:spPr>
          <a:xfrm>
            <a:off x="952500" y="419100"/>
            <a:ext cx="11098213" cy="1827213"/>
          </a:xfrm>
        </p:spPr>
        <p:txBody>
          <a:bodyPr/>
          <a:lstStyle/>
          <a:p>
            <a:pPr defTabSz="536575" eaLnBrk="1">
              <a:defRPr/>
            </a:pPr>
            <a:r>
              <a:rPr lang="en-US" sz="7300" dirty="0">
                <a:sym typeface="Helvetica Light" charset="0"/>
              </a:rPr>
              <a:t>National Security Advisors</a:t>
            </a:r>
            <a:endParaRPr lang="en-US" dirty="0">
              <a:sym typeface="Helvetica Light" charset="0"/>
            </a:endParaRPr>
          </a:p>
        </p:txBody>
      </p:sp>
      <p:graphicFrame>
        <p:nvGraphicFramePr>
          <p:cNvPr id="18434" name="Group 2">
            <a:extLst>
              <a:ext uri="{FF2B5EF4-FFF2-40B4-BE49-F238E27FC236}">
                <a16:creationId xmlns:a16="http://schemas.microsoft.com/office/drawing/2014/main" id="{D6E9EBEF-6579-D9E4-3FD9-933E8669CC51}"/>
              </a:ext>
            </a:extLst>
          </p:cNvPr>
          <p:cNvGraphicFramePr>
            <a:graphicFrameLocks noGrp="1"/>
          </p:cNvGraphicFramePr>
          <p:nvPr>
            <p:extLst>
              <p:ext uri="{D42A27DB-BD31-4B8C-83A1-F6EECF244321}">
                <p14:modId xmlns:p14="http://schemas.microsoft.com/office/powerpoint/2010/main" val="1218542092"/>
              </p:ext>
            </p:extLst>
          </p:nvPr>
        </p:nvGraphicFramePr>
        <p:xfrm>
          <a:off x="1092200" y="2971800"/>
          <a:ext cx="10672762" cy="6414135"/>
        </p:xfrm>
        <a:graphic>
          <a:graphicData uri="http://schemas.openxmlformats.org/drawingml/2006/table">
            <a:tbl>
              <a:tblPr/>
              <a:tblGrid>
                <a:gridCol w="3659187">
                  <a:extLst>
                    <a:ext uri="{9D8B030D-6E8A-4147-A177-3AD203B41FA5}">
                      <a16:colId xmlns:a16="http://schemas.microsoft.com/office/drawing/2014/main" val="20000"/>
                    </a:ext>
                  </a:extLst>
                </a:gridCol>
                <a:gridCol w="3649663">
                  <a:extLst>
                    <a:ext uri="{9D8B030D-6E8A-4147-A177-3AD203B41FA5}">
                      <a16:colId xmlns:a16="http://schemas.microsoft.com/office/drawing/2014/main" val="20001"/>
                    </a:ext>
                  </a:extLst>
                </a:gridCol>
                <a:gridCol w="3363912">
                  <a:extLst>
                    <a:ext uri="{9D8B030D-6E8A-4147-A177-3AD203B41FA5}">
                      <a16:colId xmlns:a16="http://schemas.microsoft.com/office/drawing/2014/main" val="20002"/>
                    </a:ext>
                  </a:extLst>
                </a:gridCol>
              </a:tblGrid>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Light" charset="0"/>
                        </a:rPr>
                        <a:t>Henry Kissinger (1969-1975)</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dirty="0">
                          <a:ln>
                            <a:noFill/>
                          </a:ln>
                          <a:solidFill>
                            <a:srgbClr val="FFFF00"/>
                          </a:solidFill>
                          <a:effectLst/>
                          <a:latin typeface="Helvetica"/>
                          <a:ea typeface="ＭＳ Ｐゴシック" charset="0"/>
                          <a:cs typeface="Helvetica"/>
                          <a:sym typeface="Helvetica Light" charset="0"/>
                        </a:rPr>
                        <a:t>Adm. John Poindexter
(1985-1986</a:t>
                      </a: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 </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charset="0"/>
                        </a:rPr>
                        <a:t>Condeleezza Rice (2001-2005)</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6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Light" charset="0"/>
                        </a:rPr>
                        <a:t>Brent Scowcroft
(1975-1977)</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charset="0"/>
                        </a:rPr>
                        <a:t>Frank Carlucci (1986-1987)</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rPr>
                        <a:t>Stephen Hadley
(2005-2009)</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Light" charset="0"/>
                        </a:rPr>
                        <a:t>Zbigniew Brzezinski (1977-1981)</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rPr>
                        <a:t>Colin Powell
(1987-1989)</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charset="0"/>
                        </a:rPr>
                        <a:t>Gen. James Jones (2009-2010)</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rPr>
                        <a:t>Richard Allen (1981-1982)</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charset="0"/>
                        </a:rPr>
                        <a:t>Brent Scowscroft (1989-1993)</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charset="0"/>
                        </a:rPr>
                        <a:t>Tom Donilon (2010-2013)</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rPr>
                        <a:t>William P. Clark (1982-1983)</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a:ln>
                            <a:noFill/>
                          </a:ln>
                          <a:solidFill>
                            <a:srgbClr val="FFFC79"/>
                          </a:solidFill>
                          <a:effectLst/>
                          <a:latin typeface="Helvetica"/>
                          <a:ea typeface="ＭＳ Ｐゴシック" charset="0"/>
                          <a:cs typeface="Helvetica"/>
                          <a:sym typeface="Helvetica" charset="0"/>
                        </a:rPr>
                        <a:t>Anthony Lake (1993-1997)</a:t>
                      </a:r>
                      <a:endPar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dirty="0">
                          <a:ln>
                            <a:noFill/>
                          </a:ln>
                          <a:solidFill>
                            <a:srgbClr val="FFFC79"/>
                          </a:solidFill>
                          <a:effectLst/>
                          <a:latin typeface="Helvetica"/>
                          <a:ea typeface="ＭＳ Ｐゴシック" charset="0"/>
                          <a:cs typeface="Helvetica"/>
                          <a:sym typeface="Helvetica" charset="0"/>
                        </a:rPr>
                        <a:t>Susan Rice 
(2013-2017)</a:t>
                      </a:r>
                      <a:endParaRPr kumimoji="0" lang="en-US" sz="2800" b="0" i="0" u="none" strike="noStrike" cap="none" normalizeH="0" baseline="0" dirty="0">
                        <a:ln>
                          <a:noFill/>
                        </a:ln>
                        <a:solidFill>
                          <a:srgbClr val="FFFFFF"/>
                        </a:solidFill>
                        <a:effectLst/>
                        <a:latin typeface="Helvetica"/>
                        <a:ea typeface="ＭＳ Ｐゴシック" charset="0"/>
                        <a:cs typeface="Helvetica"/>
                        <a:sym typeface="Helvetica Light" charset="0"/>
                      </a:endParaRP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7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475">
                <a:tc>
                  <a:txBody>
                    <a:bodyPr/>
                    <a:lstStyle/>
                    <a:p>
                      <a:pPr marL="0" marR="0" lvl="0" indent="0" algn="ctr" defTabSz="0" rtl="0" eaLnBrk="1"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rPr>
                        <a:t>Robert McFarlane
1983-1985</a:t>
                      </a:r>
                    </a:p>
                  </a:txBody>
                  <a:tcPr marL="50800" marR="50800" marT="50800" marB="50800" anchor="ctr" horzOverflow="overflow">
                    <a:lnL w="12700" cap="flat" cmpd="sng" algn="ctr">
                      <a:solidFill>
                        <a:srgbClr val="D6D6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0" i="0" u="none" strike="noStrike" cap="none" normalizeH="0" baseline="0">
                          <a:ln>
                            <a:noFill/>
                          </a:ln>
                          <a:solidFill>
                            <a:srgbClr val="FFFFFF"/>
                          </a:solidFill>
                          <a:effectLst/>
                          <a:latin typeface="Helvetica"/>
                          <a:ea typeface="ＭＳ Ｐゴシック" charset="0"/>
                          <a:cs typeface="Helvetica"/>
                          <a:sym typeface="Helvetica Light" charset="0"/>
                        </a:rPr>
                        <a:t>Sandy Berger
(1997-2001)</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7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2800" b="1" i="0" u="none" strike="noStrike" cap="none" normalizeH="0" baseline="0" dirty="0">
                          <a:ln>
                            <a:noFill/>
                          </a:ln>
                          <a:solidFill>
                            <a:srgbClr val="FF0000"/>
                          </a:solidFill>
                          <a:effectLst/>
                          <a:latin typeface="Helvetica"/>
                          <a:ea typeface="ＭＳ Ｐゴシック" charset="0"/>
                          <a:cs typeface="Helvetica"/>
                          <a:sym typeface="Helvetica Light" charset="0"/>
                        </a:rPr>
                        <a:t>Jake Sullivan</a:t>
                      </a:r>
                      <a:br>
                        <a:rPr kumimoji="0" lang="en-US" sz="2800" b="1" i="0" u="none" strike="noStrike" cap="none" normalizeH="0" baseline="0" dirty="0">
                          <a:ln>
                            <a:noFill/>
                          </a:ln>
                          <a:solidFill>
                            <a:srgbClr val="FF0000"/>
                          </a:solidFill>
                          <a:effectLst/>
                          <a:latin typeface="Helvetica"/>
                          <a:ea typeface="ＭＳ Ｐゴシック" charset="0"/>
                          <a:cs typeface="Helvetica"/>
                          <a:sym typeface="Helvetica Light" charset="0"/>
                        </a:rPr>
                      </a:br>
                      <a:r>
                        <a:rPr kumimoji="0" lang="en-US" sz="2800" b="1" i="0" u="none" strike="noStrike" cap="none" normalizeH="0" baseline="0" dirty="0">
                          <a:ln>
                            <a:noFill/>
                          </a:ln>
                          <a:solidFill>
                            <a:srgbClr val="FF0000"/>
                          </a:solidFill>
                          <a:effectLst/>
                          <a:latin typeface="Helvetica"/>
                          <a:ea typeface="ＭＳ Ｐゴシック" charset="0"/>
                          <a:cs typeface="Helvetica"/>
                          <a:sym typeface="Helvetica Light" charset="0"/>
                        </a:rPr>
                        <a:t>(2021-?)</a:t>
                      </a:r>
                    </a:p>
                  </a:txBody>
                  <a:tcPr marL="50800" marR="50800" marT="50800" marB="50800" anchor="ctr" horzOverflow="overflow">
                    <a:lnL w="12700" cap="flat" cmpd="sng" algn="ctr">
                      <a:solidFill>
                        <a:srgbClr val="D6D7D6"/>
                      </a:solidFill>
                      <a:prstDash val="solid"/>
                      <a:miter lim="0"/>
                      <a:headEnd type="none" w="med" len="med"/>
                      <a:tailEnd type="none" w="med" len="med"/>
                    </a:lnL>
                    <a:lnR w="12700" cap="flat" cmpd="sng" algn="ctr">
                      <a:solidFill>
                        <a:srgbClr val="D6D6D6"/>
                      </a:solidFill>
                      <a:prstDash val="solid"/>
                      <a:miter lim="0"/>
                      <a:headEnd type="none" w="med" len="med"/>
                      <a:tailEnd type="none" w="med" len="med"/>
                    </a:lnR>
                    <a:lnT w="12700" cap="flat" cmpd="sng" algn="ctr">
                      <a:solidFill>
                        <a:srgbClr val="D6D7D6"/>
                      </a:solidFill>
                      <a:prstDash val="solid"/>
                      <a:miter lim="0"/>
                      <a:headEnd type="none" w="med" len="med"/>
                      <a:tailEnd type="none" w="med" len="med"/>
                    </a:lnT>
                    <a:lnB w="12700" cap="flat" cmpd="sng" algn="ctr">
                      <a:solidFill>
                        <a:srgbClr val="D6D6D6"/>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498" name="AutoShape 66">
            <a:extLst>
              <a:ext uri="{FF2B5EF4-FFF2-40B4-BE49-F238E27FC236}">
                <a16:creationId xmlns:a16="http://schemas.microsoft.com/office/drawing/2014/main" id="{ED87028E-2EB7-6130-E73A-AED6B113AA4C}"/>
              </a:ext>
            </a:extLst>
          </p:cNvPr>
          <p:cNvSpPr>
            <a:spLocks/>
          </p:cNvSpPr>
          <p:nvPr/>
        </p:nvSpPr>
        <p:spPr bwMode="auto">
          <a:xfrm>
            <a:off x="4724400" y="1981200"/>
            <a:ext cx="3554413"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4600" b="1" dirty="0">
                <a:latin typeface="Helvetica Light" charset="0"/>
                <a:ea typeface="ＭＳ Ｐゴシック" charset="0"/>
                <a:sym typeface="Helvetica Light" charset="0"/>
              </a:rPr>
              <a:t>12 out of 22!</a:t>
            </a:r>
            <a:endParaRPr lang="en-US" dirty="0">
              <a:latin typeface="Helvetica Light" charset="0"/>
              <a:ea typeface="ＭＳ Ｐゴシック" charset="0"/>
              <a:sym typeface="Helvetica Light"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67BB28D0-C770-3BDB-A061-538293C57616}"/>
              </a:ext>
            </a:extLst>
          </p:cNvPr>
          <p:cNvSpPr>
            <a:spLocks noGrp="1" noChangeArrowheads="1"/>
          </p:cNvSpPr>
          <p:nvPr>
            <p:ph type="title"/>
          </p:nvPr>
        </p:nvSpPr>
        <p:spPr>
          <a:xfrm>
            <a:off x="595313" y="381000"/>
            <a:ext cx="11098213" cy="1370013"/>
          </a:xfrm>
        </p:spPr>
        <p:txBody>
          <a:bodyPr/>
          <a:lstStyle/>
          <a:p>
            <a:pPr defTabSz="536575" eaLnBrk="1">
              <a:defRPr/>
            </a:pPr>
            <a:r>
              <a:rPr lang="en-US" sz="7300" dirty="0">
                <a:sym typeface="Helvetica Light" charset="0"/>
              </a:rPr>
              <a:t>Trilaterals In Biden Admin</a:t>
            </a:r>
            <a:endParaRPr lang="en-US" dirty="0">
              <a:sym typeface="Helvetica Light" charset="0"/>
            </a:endParaRPr>
          </a:p>
        </p:txBody>
      </p:sp>
      <p:sp>
        <p:nvSpPr>
          <p:cNvPr id="18498" name="AutoShape 66">
            <a:extLst>
              <a:ext uri="{FF2B5EF4-FFF2-40B4-BE49-F238E27FC236}">
                <a16:creationId xmlns:a16="http://schemas.microsoft.com/office/drawing/2014/main" id="{ED87028E-2EB7-6130-E73A-AED6B113AA4C}"/>
              </a:ext>
            </a:extLst>
          </p:cNvPr>
          <p:cNvSpPr>
            <a:spLocks/>
          </p:cNvSpPr>
          <p:nvPr/>
        </p:nvSpPr>
        <p:spPr bwMode="auto">
          <a:xfrm>
            <a:off x="952500" y="2057400"/>
            <a:ext cx="11264900" cy="7086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Tony Blinken</a:t>
            </a:r>
            <a:r>
              <a:rPr lang="en-US" sz="2800" dirty="0"/>
              <a:t>, U.S. Secretary of State</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Lael Brainard</a:t>
            </a:r>
            <a:r>
              <a:rPr lang="en-US" sz="2800" dirty="0"/>
              <a:t>, Member, U.S. Federal Reserve's Board of Governors</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Mark Brzezinski</a:t>
            </a:r>
            <a:r>
              <a:rPr lang="en-US" sz="2800" dirty="0"/>
              <a:t>, U.S. Ambassador to Poland</a:t>
            </a:r>
            <a:r>
              <a:rPr lang="en-US" sz="2800" b="1" dirty="0"/>
              <a:t> (brother of broadcaster Mika Brzezinski and son of TC co-founder, Zbigniew Brzezinski)</a:t>
            </a:r>
            <a:endParaRPr lang="en-US" sz="2800" dirty="0"/>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R. Nicholas Burns</a:t>
            </a:r>
            <a:r>
              <a:rPr lang="en-US" sz="2800" dirty="0"/>
              <a:t>, U.S. Ambassador to China</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Ken </a:t>
            </a:r>
            <a:r>
              <a:rPr lang="en-US" sz="2800" b="1" dirty="0" err="1">
                <a:solidFill>
                  <a:srgbClr val="FFFF00"/>
                </a:solidFill>
                <a:latin typeface="Arial" panose="020B0604020202020204" pitchFamily="34" charset="0"/>
                <a:cs typeface="Arial" panose="020B0604020202020204" pitchFamily="34" charset="0"/>
              </a:rPr>
              <a:t>Juster</a:t>
            </a:r>
            <a:r>
              <a:rPr lang="en-US" sz="2800" dirty="0"/>
              <a:t>, U.S. Ambassador to India</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David Lipton</a:t>
            </a:r>
            <a:r>
              <a:rPr lang="en-US" sz="2800" dirty="0"/>
              <a:t>, First Deputy Managing Director, International Monetary Fund</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Wendy Sherman</a:t>
            </a:r>
            <a:r>
              <a:rPr lang="en-US" sz="2800" dirty="0"/>
              <a:t>, U.S. Deputy Secretary of State</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Jake Sullivan</a:t>
            </a:r>
            <a:r>
              <a:rPr lang="en-US" sz="2800" dirty="0"/>
              <a:t>, U.S. National Security Advisor</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John Podesta</a:t>
            </a:r>
            <a:r>
              <a:rPr lang="en-US" sz="2800" dirty="0"/>
              <a:t> – Green New Deal spending tsar</a:t>
            </a:r>
          </a:p>
          <a:p>
            <a:pPr marL="457200" indent="-457200" algn="l">
              <a:spcAft>
                <a:spcPts val="600"/>
              </a:spcAft>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Ajay Banga </a:t>
            </a:r>
            <a:r>
              <a:rPr lang="en-US" sz="2800" dirty="0"/>
              <a:t>- President of the World Bank</a:t>
            </a:r>
          </a:p>
          <a:p>
            <a:pPr marL="457200" indent="-457200" algn="l">
              <a:buFont typeface="Arial" panose="020B0604020202020204" pitchFamily="34" charset="0"/>
              <a:buChar char="•"/>
            </a:pPr>
            <a:endParaRPr lang="en-US" sz="2800" dirty="0"/>
          </a:p>
        </p:txBody>
      </p:sp>
    </p:spTree>
    <p:extLst>
      <p:ext uri="{BB962C8B-B14F-4D97-AF65-F5344CB8AC3E}">
        <p14:creationId xmlns:p14="http://schemas.microsoft.com/office/powerpoint/2010/main" val="285117743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F6E10224-D938-3559-1147-06E38C5FF861}"/>
              </a:ext>
            </a:extLst>
          </p:cNvPr>
          <p:cNvSpPr>
            <a:spLocks noGrp="1" noChangeArrowheads="1"/>
          </p:cNvSpPr>
          <p:nvPr>
            <p:ph type="title"/>
          </p:nvPr>
        </p:nvSpPr>
        <p:spPr>
          <a:xfrm>
            <a:off x="952500" y="254000"/>
            <a:ext cx="11098213" cy="2159000"/>
          </a:xfrm>
        </p:spPr>
        <p:txBody>
          <a:bodyPr/>
          <a:lstStyle/>
          <a:p>
            <a:pPr defTabSz="366713" eaLnBrk="1">
              <a:defRPr/>
            </a:pPr>
            <a:r>
              <a:rPr lang="en-US" sz="5000" b="1" dirty="0">
                <a:latin typeface="Helvetica"/>
                <a:cs typeface="Helvetica"/>
                <a:sym typeface="Helvetica Light" charset="0"/>
              </a:rPr>
              <a:t>What is the</a:t>
            </a:r>
            <a:r>
              <a:rPr lang="en-US" sz="5000" dirty="0">
                <a:latin typeface="Helvetica"/>
                <a:cs typeface="Helvetica"/>
                <a:sym typeface="Helvetica Light" charset="0"/>
              </a:rPr>
              <a:t> </a:t>
            </a:r>
            <a:br>
              <a:rPr lang="en-US" sz="5000" dirty="0">
                <a:latin typeface="Helvetica"/>
                <a:cs typeface="Helvetica"/>
                <a:sym typeface="Helvetica Light" charset="0"/>
              </a:rPr>
            </a:br>
            <a:r>
              <a:rPr lang="en-US" sz="5000" b="1" dirty="0">
                <a:solidFill>
                  <a:srgbClr val="FFFC79"/>
                </a:solidFill>
                <a:latin typeface="Helvetica"/>
                <a:cs typeface="Helvetica"/>
                <a:sym typeface="Helvetica Light" charset="0"/>
              </a:rPr>
              <a:t>New International Economic Order?</a:t>
            </a:r>
            <a:endParaRPr lang="en-US" dirty="0">
              <a:latin typeface="Helvetica"/>
              <a:cs typeface="Helvetica"/>
              <a:sym typeface="Helvetica Light" charset="0"/>
            </a:endParaRPr>
          </a:p>
        </p:txBody>
      </p:sp>
      <p:sp>
        <p:nvSpPr>
          <p:cNvPr id="20482" name="Rectangle 2">
            <a:extLst>
              <a:ext uri="{FF2B5EF4-FFF2-40B4-BE49-F238E27FC236}">
                <a16:creationId xmlns:a16="http://schemas.microsoft.com/office/drawing/2014/main" id="{C00DE640-7355-6448-F635-96EA7E886E22}"/>
              </a:ext>
            </a:extLst>
          </p:cNvPr>
          <p:cNvSpPr>
            <a:spLocks noGrp="1" noChangeArrowheads="1"/>
          </p:cNvSpPr>
          <p:nvPr>
            <p:ph type="body" idx="1"/>
          </p:nvPr>
        </p:nvSpPr>
        <p:spPr>
          <a:xfrm>
            <a:off x="952500" y="2590800"/>
            <a:ext cx="10750550" cy="5753100"/>
          </a:xfrm>
        </p:spPr>
        <p:txBody>
          <a:bodyPr/>
          <a:lstStyle/>
          <a:p>
            <a:pPr marL="385763" indent="-385763" defTabSz="292100" eaLnBrk="1">
              <a:spcBef>
                <a:spcPts val="2100"/>
              </a:spcBef>
              <a:buSzPct val="75000"/>
              <a:buFontTx/>
              <a:buChar char="•"/>
              <a:defRPr/>
            </a:pPr>
            <a:r>
              <a:rPr lang="en-US" sz="3300" b="1" dirty="0">
                <a:latin typeface="Helvetica"/>
                <a:cs typeface="Helvetica"/>
                <a:sym typeface="Helvetica Light" charset="0"/>
              </a:rPr>
              <a:t>It is the Technetronic Era! </a:t>
            </a:r>
          </a:p>
          <a:p>
            <a:pPr marL="385763" indent="-385763" defTabSz="292100" eaLnBrk="1">
              <a:spcBef>
                <a:spcPts val="2100"/>
              </a:spcBef>
              <a:buSzPct val="75000"/>
              <a:buFontTx/>
              <a:buChar char="•"/>
              <a:defRPr/>
            </a:pPr>
            <a:r>
              <a:rPr lang="en-US" sz="3300" b="1" dirty="0">
                <a:latin typeface="Helvetica"/>
                <a:cs typeface="Helvetica"/>
                <a:sym typeface="Helvetica Light" charset="0"/>
              </a:rPr>
              <a:t>A controlled society dominated and managed by an elite (Congress is irrelevant and useless)</a:t>
            </a:r>
          </a:p>
          <a:p>
            <a:pPr marL="385763" indent="-385763" defTabSz="292100" eaLnBrk="1">
              <a:spcBef>
                <a:spcPts val="2100"/>
              </a:spcBef>
              <a:buSzPct val="75000"/>
              <a:buFontTx/>
              <a:buChar char="•"/>
              <a:defRPr/>
            </a:pPr>
            <a:r>
              <a:rPr lang="en-US" sz="3300" b="1" dirty="0">
                <a:latin typeface="Helvetica"/>
                <a:cs typeface="Helvetica"/>
                <a:sym typeface="Helvetica Light" charset="0"/>
              </a:rPr>
              <a:t>Global banks and multinational corporations are primary actors and planners of economic life</a:t>
            </a:r>
          </a:p>
          <a:p>
            <a:pPr marL="385763" indent="-385763" defTabSz="292100" eaLnBrk="1">
              <a:spcBef>
                <a:spcPts val="2100"/>
              </a:spcBef>
              <a:buSzPct val="75000"/>
              <a:buFontTx/>
              <a:buChar char="•"/>
              <a:defRPr/>
            </a:pPr>
            <a:r>
              <a:rPr lang="en-US" sz="3300" b="1" dirty="0">
                <a:latin typeface="Helvetica"/>
                <a:cs typeface="Helvetica"/>
                <a:sym typeface="Helvetica Light" charset="0"/>
              </a:rPr>
              <a:t>Continuous surveillance over every citizen</a:t>
            </a:r>
          </a:p>
          <a:p>
            <a:pPr marL="385763" indent="-385763" defTabSz="292100" eaLnBrk="1">
              <a:spcBef>
                <a:spcPts val="2100"/>
              </a:spcBef>
              <a:buSzPct val="75000"/>
              <a:buFontTx/>
              <a:buChar char="•"/>
              <a:defRPr/>
            </a:pPr>
            <a:r>
              <a:rPr lang="en-US" sz="3300" b="1" dirty="0">
                <a:latin typeface="Helvetica"/>
                <a:cs typeface="Helvetica"/>
                <a:sym typeface="Helvetica Light" charset="0"/>
              </a:rPr>
              <a:t>Files containing all personal information for instant retrieval</a:t>
            </a:r>
            <a:endParaRPr lang="en-US" dirty="0">
              <a:latin typeface="Helvetica"/>
              <a:cs typeface="Helvetica"/>
              <a:sym typeface="Helvetica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dissolve">
                                      <p:cBhvr>
                                        <p:cTn id="7" dur="500"/>
                                        <p:tgtEl>
                                          <p:spTgt spid="204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dissolve">
                                      <p:cBhvr>
                                        <p:cTn id="12" dur="500"/>
                                        <p:tgtEl>
                                          <p:spTgt spid="204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2">
                                            <p:txEl>
                                              <p:pRg st="2" end="2"/>
                                            </p:txEl>
                                          </p:spTgt>
                                        </p:tgtEl>
                                        <p:attrNameLst>
                                          <p:attrName>style.visibility</p:attrName>
                                        </p:attrNameLst>
                                      </p:cBhvr>
                                      <p:to>
                                        <p:strVal val="visible"/>
                                      </p:to>
                                    </p:set>
                                    <p:animEffect transition="in" filter="dissolve">
                                      <p:cBhvr>
                                        <p:cTn id="17" dur="500"/>
                                        <p:tgtEl>
                                          <p:spTgt spid="2048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482">
                                            <p:txEl>
                                              <p:pRg st="3" end="3"/>
                                            </p:txEl>
                                          </p:spTgt>
                                        </p:tgtEl>
                                        <p:attrNameLst>
                                          <p:attrName>style.visibility</p:attrName>
                                        </p:attrNameLst>
                                      </p:cBhvr>
                                      <p:to>
                                        <p:strVal val="visible"/>
                                      </p:to>
                                    </p:set>
                                    <p:animEffect transition="in" filter="dissolve">
                                      <p:cBhvr>
                                        <p:cTn id="22" dur="500"/>
                                        <p:tgtEl>
                                          <p:spTgt spid="2048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482">
                                            <p:txEl>
                                              <p:pRg st="4" end="4"/>
                                            </p:txEl>
                                          </p:spTgt>
                                        </p:tgtEl>
                                        <p:attrNameLst>
                                          <p:attrName>style.visibility</p:attrName>
                                        </p:attrNameLst>
                                      </p:cBhvr>
                                      <p:to>
                                        <p:strVal val="visible"/>
                                      </p:to>
                                    </p:set>
                                    <p:animEffect transition="in" filter="dissolve">
                                      <p:cBhvr>
                                        <p:cTn id="27" dur="500"/>
                                        <p:tgtEl>
                                          <p:spTgt spid="204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bldLvl="5"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a:extLst>
              <a:ext uri="{FF2B5EF4-FFF2-40B4-BE49-F238E27FC236}">
                <a16:creationId xmlns:a16="http://schemas.microsoft.com/office/drawing/2014/main" id="{AA7666C8-93A1-7419-FD7D-7C669D59FB0B}"/>
              </a:ext>
            </a:extLst>
          </p:cNvPr>
          <p:cNvSpPr>
            <a:spLocks/>
          </p:cNvSpPr>
          <p:nvPr/>
        </p:nvSpPr>
        <p:spPr bwMode="auto">
          <a:xfrm>
            <a:off x="889000" y="228600"/>
            <a:ext cx="11214100" cy="165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r>
              <a:rPr lang="en-US" altLang="en-US" sz="8400">
                <a:solidFill>
                  <a:srgbClr val="F9EB00"/>
                </a:solidFill>
                <a:latin typeface="Gill Sans" panose="020B0502020104020203" pitchFamily="34" charset="-79"/>
                <a:sym typeface="Gill Sans" panose="020B0502020104020203" pitchFamily="34" charset="-79"/>
              </a:rPr>
              <a:t>t</a:t>
            </a:r>
            <a:r>
              <a:rPr lang="en-US" altLang="en-US" sz="8400">
                <a:latin typeface="Gill Sans" panose="020B0502020104020203" pitchFamily="34" charset="-79"/>
                <a:sym typeface="Gill Sans" panose="020B0502020104020203" pitchFamily="34" charset="-79"/>
              </a:rPr>
              <a:t>echnocracy - Webster</a:t>
            </a:r>
            <a:r>
              <a:rPr lang="ja-JP" altLang="en-US" sz="8400">
                <a:latin typeface="Gill Sans" panose="020B0502020104020203" pitchFamily="34" charset="-79"/>
                <a:sym typeface="Gill Sans" panose="020B0502020104020203" pitchFamily="34" charset="-79"/>
              </a:rPr>
              <a:t>’</a:t>
            </a:r>
            <a:r>
              <a:rPr lang="en-US" altLang="ja-JP" sz="8400">
                <a:latin typeface="Gill Sans" panose="020B0502020104020203" pitchFamily="34" charset="-79"/>
                <a:sym typeface="Gill Sans" panose="020B0502020104020203" pitchFamily="34" charset="-79"/>
              </a:rPr>
              <a:t>s</a:t>
            </a:r>
            <a:endParaRPr lang="en-US" altLang="en-US"/>
          </a:p>
        </p:txBody>
      </p:sp>
      <p:sp>
        <p:nvSpPr>
          <p:cNvPr id="21506" name="AutoShape 2">
            <a:extLst>
              <a:ext uri="{FF2B5EF4-FFF2-40B4-BE49-F238E27FC236}">
                <a16:creationId xmlns:a16="http://schemas.microsoft.com/office/drawing/2014/main" id="{D1733834-3F94-E655-B8D0-7E8545D19287}"/>
              </a:ext>
            </a:extLst>
          </p:cNvPr>
          <p:cNvSpPr>
            <a:spLocks/>
          </p:cNvSpPr>
          <p:nvPr/>
        </p:nvSpPr>
        <p:spPr bwMode="auto">
          <a:xfrm>
            <a:off x="1270000" y="1562100"/>
            <a:ext cx="10464800" cy="3251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89000" indent="-571500" algn="l">
              <a:spcBef>
                <a:spcPts val="2400"/>
              </a:spcBef>
              <a:buSzPct val="171000"/>
              <a:buFontTx/>
              <a:buChar char="•"/>
              <a:defRPr/>
            </a:pPr>
            <a:r>
              <a:rPr lang="en-US" sz="4100" b="1">
                <a:latin typeface="Gill Sans" charset="0"/>
                <a:ea typeface="ＭＳ Ｐゴシック" charset="0"/>
                <a:cs typeface="Gill Sans" charset="0"/>
                <a:sym typeface="Gill Sans" charset="0"/>
              </a:rPr>
              <a:t>Government by technicians</a:t>
            </a:r>
          </a:p>
          <a:p>
            <a:pPr marL="889000" indent="-571500" algn="l">
              <a:spcBef>
                <a:spcPts val="2400"/>
              </a:spcBef>
              <a:buSzPct val="171000"/>
              <a:buFontTx/>
              <a:buChar char="•"/>
              <a:defRPr/>
            </a:pPr>
            <a:r>
              <a:rPr lang="en-US" sz="4100" b="1">
                <a:latin typeface="Gill Sans" charset="0"/>
                <a:ea typeface="ＭＳ Ｐゴシック" charset="0"/>
                <a:cs typeface="Gill Sans" charset="0"/>
                <a:sym typeface="Gill Sans" charset="0"/>
              </a:rPr>
              <a:t>Management of society by technical experts</a:t>
            </a:r>
            <a:endParaRPr lang="en-US">
              <a:latin typeface="Helvetica Light" charset="0"/>
              <a:ea typeface="ＭＳ Ｐゴシック" charset="0"/>
              <a:sym typeface="Helvetica Light" charset="0"/>
            </a:endParaRPr>
          </a:p>
        </p:txBody>
      </p:sp>
      <p:sp>
        <p:nvSpPr>
          <p:cNvPr id="21507" name="AutoShape 3">
            <a:extLst>
              <a:ext uri="{FF2B5EF4-FFF2-40B4-BE49-F238E27FC236}">
                <a16:creationId xmlns:a16="http://schemas.microsoft.com/office/drawing/2014/main" id="{29E249A2-52D1-DB73-C305-CF053F22501D}"/>
              </a:ext>
            </a:extLst>
          </p:cNvPr>
          <p:cNvSpPr>
            <a:spLocks/>
          </p:cNvSpPr>
          <p:nvPr/>
        </p:nvSpPr>
        <p:spPr bwMode="auto">
          <a:xfrm>
            <a:off x="889000" y="3873500"/>
            <a:ext cx="11214100" cy="2209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a:defRPr/>
            </a:pPr>
            <a:r>
              <a:rPr lang="en-US" sz="8400">
                <a:solidFill>
                  <a:srgbClr val="FADC00"/>
                </a:solidFill>
                <a:latin typeface="Gill Sans" charset="0"/>
                <a:ea typeface="ＭＳ Ｐゴシック" charset="0"/>
                <a:cs typeface="Gill Sans" charset="0"/>
                <a:sym typeface="Gill Sans" charset="0"/>
              </a:rPr>
              <a:t>T</a:t>
            </a:r>
            <a:r>
              <a:rPr lang="en-US" sz="8400">
                <a:latin typeface="Gill Sans" charset="0"/>
                <a:ea typeface="ＭＳ Ｐゴシック" charset="0"/>
                <a:cs typeface="Gill Sans" charset="0"/>
                <a:sym typeface="Gill Sans" charset="0"/>
              </a:rPr>
              <a:t>echnocracy </a:t>
            </a:r>
            <a:endParaRPr lang="en-US">
              <a:latin typeface="Helvetica Light" charset="0"/>
              <a:ea typeface="ＭＳ Ｐゴシック" charset="0"/>
              <a:sym typeface="Helvetica Light" charset="0"/>
            </a:endParaRPr>
          </a:p>
        </p:txBody>
      </p:sp>
      <p:sp>
        <p:nvSpPr>
          <p:cNvPr id="21508" name="AutoShape 4">
            <a:extLst>
              <a:ext uri="{FF2B5EF4-FFF2-40B4-BE49-F238E27FC236}">
                <a16:creationId xmlns:a16="http://schemas.microsoft.com/office/drawing/2014/main" id="{7236DAF7-FAF1-63CD-C4EC-F8BBC7A839DC}"/>
              </a:ext>
            </a:extLst>
          </p:cNvPr>
          <p:cNvSpPr>
            <a:spLocks/>
          </p:cNvSpPr>
          <p:nvPr/>
        </p:nvSpPr>
        <p:spPr bwMode="auto">
          <a:xfrm>
            <a:off x="1511300" y="5753100"/>
            <a:ext cx="10464800" cy="3251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71500" indent="-571500" algn="l">
              <a:spcBef>
                <a:spcPts val="2400"/>
              </a:spcBef>
              <a:buSzPct val="171000"/>
              <a:buFontTx/>
              <a:buChar char="•"/>
              <a:defRPr/>
            </a:pPr>
            <a:r>
              <a:rPr lang="en-US" sz="4100" b="1">
                <a:latin typeface="Gill Sans" charset="0"/>
                <a:ea typeface="ＭＳ Ｐゴシック" charset="0"/>
                <a:cs typeface="Gill Sans" charset="0"/>
                <a:sym typeface="Gill Sans" charset="0"/>
              </a:rPr>
              <a:t>Replacement economic system based on energy distribution and consumption and run by engineers, scientists and technicians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8" grpId="0" build="p" bldLvl="5"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1">
            <a:extLst>
              <a:ext uri="{FF2B5EF4-FFF2-40B4-BE49-F238E27FC236}">
                <a16:creationId xmlns:a16="http://schemas.microsoft.com/office/drawing/2014/main" id="{218E7DAD-DB7D-AFCA-2681-CD53DFA8D932}"/>
              </a:ext>
            </a:extLst>
          </p:cNvPr>
          <p:cNvSpPr>
            <a:spLocks/>
          </p:cNvSpPr>
          <p:nvPr/>
        </p:nvSpPr>
        <p:spPr bwMode="auto">
          <a:xfrm>
            <a:off x="1270000" y="254000"/>
            <a:ext cx="10464800" cy="2438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400">
                <a:latin typeface="Gill Sans" charset="0"/>
                <a:ea typeface="ＭＳ Ｐゴシック" charset="0"/>
                <a:cs typeface="Gill Sans" charset="0"/>
                <a:sym typeface="Gill Sans" charset="0"/>
              </a:rPr>
              <a:t> Technocracy, Inc. </a:t>
            </a:r>
            <a:endParaRPr lang="en-US">
              <a:latin typeface="Helvetica Light" charset="0"/>
              <a:ea typeface="ＭＳ Ｐゴシック" charset="0"/>
              <a:sym typeface="Helvetica Light" charset="0"/>
            </a:endParaRPr>
          </a:p>
        </p:txBody>
      </p:sp>
      <p:sp>
        <p:nvSpPr>
          <p:cNvPr id="22530" name="AutoShape 2">
            <a:extLst>
              <a:ext uri="{FF2B5EF4-FFF2-40B4-BE49-F238E27FC236}">
                <a16:creationId xmlns:a16="http://schemas.microsoft.com/office/drawing/2014/main" id="{3CFD10F7-79ED-51F9-2C9C-21EB1362FFC7}"/>
              </a:ext>
            </a:extLst>
          </p:cNvPr>
          <p:cNvSpPr>
            <a:spLocks/>
          </p:cNvSpPr>
          <p:nvPr/>
        </p:nvSpPr>
        <p:spPr bwMode="auto">
          <a:xfrm>
            <a:off x="1270000" y="2298700"/>
            <a:ext cx="10464800" cy="6235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marL="889000" indent="-5715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spcBef>
                <a:spcPts val="2400"/>
              </a:spcBef>
              <a:buSzPct val="171000"/>
              <a:buFontTx/>
              <a:buChar char="•"/>
            </a:pPr>
            <a:r>
              <a:rPr lang="en-US" altLang="en-US" sz="4200">
                <a:latin typeface="Gill Sans" panose="020B0502020104020203" pitchFamily="34" charset="-79"/>
                <a:sym typeface="Gill Sans" panose="020B0502020104020203" pitchFamily="34" charset="-79"/>
              </a:rPr>
              <a:t>Originated at Columbia University in 1932</a:t>
            </a:r>
          </a:p>
          <a:p>
            <a:pPr algn="l" eaLnBrk="1">
              <a:spcBef>
                <a:spcPts val="2400"/>
              </a:spcBef>
              <a:buSzPct val="171000"/>
              <a:buFontTx/>
              <a:buChar char="•"/>
            </a:pPr>
            <a:r>
              <a:rPr lang="en-US" altLang="en-US" sz="4200">
                <a:latin typeface="Gill Sans" panose="020B0502020104020203" pitchFamily="34" charset="-79"/>
                <a:sym typeface="Gill Sans" panose="020B0502020104020203" pitchFamily="34" charset="-79"/>
              </a:rPr>
              <a:t>Founded by M. King Hubbert and Howard Scott in 1933</a:t>
            </a:r>
          </a:p>
          <a:p>
            <a:pPr algn="l" eaLnBrk="1">
              <a:spcBef>
                <a:spcPts val="2400"/>
              </a:spcBef>
              <a:buSzPct val="171000"/>
              <a:buFontTx/>
              <a:buChar char="•"/>
            </a:pPr>
            <a:r>
              <a:rPr lang="en-US" altLang="en-US" sz="4200">
                <a:latin typeface="Gill Sans" panose="020B0502020104020203" pitchFamily="34" charset="-79"/>
                <a:sym typeface="Gill Sans" panose="020B0502020104020203" pitchFamily="34" charset="-79"/>
              </a:rPr>
              <a:t>Created Technocracy Study Course in 1934</a:t>
            </a:r>
          </a:p>
          <a:p>
            <a:pPr algn="l" eaLnBrk="1">
              <a:spcBef>
                <a:spcPts val="2400"/>
              </a:spcBef>
              <a:buSzPct val="171000"/>
              <a:buFontTx/>
              <a:buChar char="•"/>
            </a:pPr>
            <a:r>
              <a:rPr lang="en-US" altLang="en-US" sz="4200">
                <a:latin typeface="Gill Sans" panose="020B0502020104020203" pitchFamily="34" charset="-79"/>
                <a:sym typeface="Gill Sans" panose="020B0502020104020203" pitchFamily="34" charset="-79"/>
              </a:rPr>
              <a:t>Hubbert created </a:t>
            </a:r>
            <a:r>
              <a:rPr lang="ja-JP" altLang="en-US" sz="4200">
                <a:latin typeface="Gill Sans" panose="020B0502020104020203" pitchFamily="34" charset="-79"/>
                <a:sym typeface="Gill Sans" panose="020B0502020104020203" pitchFamily="34" charset="-79"/>
              </a:rPr>
              <a:t>“</a:t>
            </a:r>
            <a:r>
              <a:rPr lang="en-US" altLang="ja-JP" sz="4200">
                <a:latin typeface="Gill Sans" panose="020B0502020104020203" pitchFamily="34" charset="-79"/>
                <a:sym typeface="Gill Sans" panose="020B0502020104020203" pitchFamily="34" charset="-79"/>
              </a:rPr>
              <a:t>Peak Oil Theory</a:t>
            </a:r>
            <a:r>
              <a:rPr lang="ja-JP" altLang="en-US" sz="4200">
                <a:latin typeface="Gill Sans" panose="020B0502020104020203" pitchFamily="34" charset="-79"/>
                <a:sym typeface="Gill Sans" panose="020B0502020104020203" pitchFamily="34" charset="-79"/>
              </a:rPr>
              <a:t>”</a:t>
            </a:r>
            <a:r>
              <a:rPr lang="en-US" altLang="ja-JP" sz="4200">
                <a:latin typeface="Gill Sans" panose="020B0502020104020203" pitchFamily="34" charset="-79"/>
                <a:sym typeface="Gill Sans" panose="020B0502020104020203" pitchFamily="34" charset="-79"/>
              </a:rPr>
              <a:t> in 1954 to be later hailed as a father of the eco-movement </a:t>
            </a:r>
            <a:endParaRPr lang="en-US" altLang="en-US"/>
          </a:p>
        </p:txBody>
      </p:sp>
      <p:pic>
        <p:nvPicPr>
          <p:cNvPr id="22531" name="Picture 3" descr="droppedImage.png">
            <a:extLst>
              <a:ext uri="{FF2B5EF4-FFF2-40B4-BE49-F238E27FC236}">
                <a16:creationId xmlns:a16="http://schemas.microsoft.com/office/drawing/2014/main" id="{19F02668-FF26-125C-F332-D537F43F45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850900"/>
            <a:ext cx="1231900" cy="1231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dissolve">
                                      <p:cBhvr>
                                        <p:cTn id="7" dur="500"/>
                                        <p:tgtEl>
                                          <p:spTgt spid="225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dissolve">
                                      <p:cBhvr>
                                        <p:cTn id="12" dur="500"/>
                                        <p:tgtEl>
                                          <p:spTgt spid="225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530">
                                            <p:txEl>
                                              <p:pRg st="2" end="2"/>
                                            </p:txEl>
                                          </p:spTgt>
                                        </p:tgtEl>
                                        <p:attrNameLst>
                                          <p:attrName>style.visibility</p:attrName>
                                        </p:attrNameLst>
                                      </p:cBhvr>
                                      <p:to>
                                        <p:strVal val="visible"/>
                                      </p:to>
                                    </p:set>
                                    <p:animEffect transition="in" filter="dissolve">
                                      <p:cBhvr>
                                        <p:cTn id="17" dur="500"/>
                                        <p:tgtEl>
                                          <p:spTgt spid="225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2530">
                                            <p:txEl>
                                              <p:pRg st="3" end="3"/>
                                            </p:txEl>
                                          </p:spTgt>
                                        </p:tgtEl>
                                        <p:attrNameLst>
                                          <p:attrName>style.visibility</p:attrName>
                                        </p:attrNameLst>
                                      </p:cBhvr>
                                      <p:to>
                                        <p:strVal val="visible"/>
                                      </p:to>
                                    </p:set>
                                    <p:animEffect transition="in" filter="dissolve">
                                      <p:cBhvr>
                                        <p:cTn id="22" dur="500"/>
                                        <p:tgtEl>
                                          <p:spTgt spid="225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1">
            <a:extLst>
              <a:ext uri="{FF2B5EF4-FFF2-40B4-BE49-F238E27FC236}">
                <a16:creationId xmlns:a16="http://schemas.microsoft.com/office/drawing/2014/main" id="{767EDADE-66D3-62EE-AAEF-1724AF163325}"/>
              </a:ext>
            </a:extLst>
          </p:cNvPr>
          <p:cNvSpPr>
            <a:spLocks/>
          </p:cNvSpPr>
          <p:nvPr/>
        </p:nvSpPr>
        <p:spPr bwMode="auto">
          <a:xfrm>
            <a:off x="977900" y="50800"/>
            <a:ext cx="10464800" cy="2438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400">
                <a:latin typeface="Gill Sans" charset="0"/>
                <a:ea typeface="ＭＳ Ｐゴシック" charset="0"/>
                <a:cs typeface="Gill Sans" charset="0"/>
                <a:sym typeface="Gill Sans" charset="0"/>
              </a:rPr>
              <a:t>Technocracy</a:t>
            </a:r>
            <a:endParaRPr lang="en-US">
              <a:latin typeface="Helvetica Light" charset="0"/>
              <a:ea typeface="ＭＳ Ｐゴシック" charset="0"/>
              <a:sym typeface="Helvetica Light" charset="0"/>
            </a:endParaRPr>
          </a:p>
        </p:txBody>
      </p:sp>
      <p:pic>
        <p:nvPicPr>
          <p:cNvPr id="23554" name="Picture 2" descr="droppedImage.pdf">
            <a:extLst>
              <a:ext uri="{FF2B5EF4-FFF2-40B4-BE49-F238E27FC236}">
                <a16:creationId xmlns:a16="http://schemas.microsoft.com/office/drawing/2014/main" id="{09B49446-10C5-7722-FF75-5FCB5ED11E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2171700"/>
            <a:ext cx="8674100" cy="6508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1">
            <a:extLst>
              <a:ext uri="{FF2B5EF4-FFF2-40B4-BE49-F238E27FC236}">
                <a16:creationId xmlns:a16="http://schemas.microsoft.com/office/drawing/2014/main" id="{84C3D9E6-B64A-FAC6-8B78-0CA0FD6F2FBC}"/>
              </a:ext>
            </a:extLst>
          </p:cNvPr>
          <p:cNvSpPr>
            <a:spLocks/>
          </p:cNvSpPr>
          <p:nvPr/>
        </p:nvSpPr>
        <p:spPr bwMode="auto">
          <a:xfrm>
            <a:off x="977900" y="50800"/>
            <a:ext cx="10464800" cy="2438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400">
                <a:latin typeface="Gill Sans" charset="0"/>
                <a:ea typeface="ＭＳ Ｐゴシック" charset="0"/>
                <a:cs typeface="Gill Sans" charset="0"/>
                <a:sym typeface="Gill Sans" charset="0"/>
              </a:rPr>
              <a:t>Technocracy</a:t>
            </a:r>
            <a:endParaRPr lang="en-US">
              <a:latin typeface="Helvetica Light" charset="0"/>
              <a:ea typeface="ＭＳ Ｐゴシック" charset="0"/>
              <a:sym typeface="Helvetica Light" charset="0"/>
            </a:endParaRPr>
          </a:p>
        </p:txBody>
      </p:sp>
      <p:pic>
        <p:nvPicPr>
          <p:cNvPr id="24578" name="Picture 2" descr="droppedImage.pdf">
            <a:extLst>
              <a:ext uri="{FF2B5EF4-FFF2-40B4-BE49-F238E27FC236}">
                <a16:creationId xmlns:a16="http://schemas.microsoft.com/office/drawing/2014/main" id="{8E47F861-316A-10F0-D91D-E43C60D62E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336800"/>
            <a:ext cx="3987800" cy="5646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4579" name="Picture 3" descr="droppedImage.pdf">
            <a:extLst>
              <a:ext uri="{FF2B5EF4-FFF2-40B4-BE49-F238E27FC236}">
                <a16:creationId xmlns:a16="http://schemas.microsoft.com/office/drawing/2014/main" id="{E18F6794-09E6-D86F-0ABB-2F8893ADC9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2438400"/>
            <a:ext cx="7073900" cy="5461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a:extLst>
              <a:ext uri="{FF2B5EF4-FFF2-40B4-BE49-F238E27FC236}">
                <a16:creationId xmlns:a16="http://schemas.microsoft.com/office/drawing/2014/main" id="{C77DB96C-6C2D-CE0B-7A23-211A403AC087}"/>
              </a:ext>
            </a:extLst>
          </p:cNvPr>
          <p:cNvSpPr>
            <a:spLocks/>
          </p:cNvSpPr>
          <p:nvPr/>
        </p:nvSpPr>
        <p:spPr bwMode="auto">
          <a:xfrm>
            <a:off x="3759200" y="1909763"/>
            <a:ext cx="8153400" cy="365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lvl1pPr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r>
              <a:rPr lang="ja-JP" altLang="en-US" sz="3300" b="1">
                <a:latin typeface="Helvetica" pitchFamily="2" charset="0"/>
              </a:rPr>
              <a:t>“</a:t>
            </a:r>
            <a:r>
              <a:rPr lang="en-US" altLang="ja-JP" sz="3300" b="1" dirty="0">
                <a:latin typeface="Helvetica" pitchFamily="2" charset="0"/>
              </a:rPr>
              <a:t>The Trilateral Commission is international and is intended to be the vehicle for multinational consolidation of the commercial and banking interests by seizing control of the political government of the United States. The Trilateral Commission represents a</a:t>
            </a:r>
            <a:endParaRPr lang="en-US" altLang="en-US" dirty="0">
              <a:latin typeface="Helvetica" pitchFamily="2" charset="0"/>
            </a:endParaRPr>
          </a:p>
        </p:txBody>
      </p:sp>
      <p:pic>
        <p:nvPicPr>
          <p:cNvPr id="5122" name="Picture 2" descr="pasted-image.png">
            <a:extLst>
              <a:ext uri="{FF2B5EF4-FFF2-40B4-BE49-F238E27FC236}">
                <a16:creationId xmlns:a16="http://schemas.microsoft.com/office/drawing/2014/main" id="{ADE90F48-57F0-B944-1835-AF2EABA07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2035175"/>
            <a:ext cx="2309813" cy="3452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123" name="AutoShape 3">
            <a:extLst>
              <a:ext uri="{FF2B5EF4-FFF2-40B4-BE49-F238E27FC236}">
                <a16:creationId xmlns:a16="http://schemas.microsoft.com/office/drawing/2014/main" id="{F25E12F4-DC99-183A-9CF5-0EB692148391}"/>
              </a:ext>
            </a:extLst>
          </p:cNvPr>
          <p:cNvSpPr>
            <a:spLocks/>
          </p:cNvSpPr>
          <p:nvPr/>
        </p:nvSpPr>
        <p:spPr bwMode="auto">
          <a:xfrm>
            <a:off x="1438275" y="990600"/>
            <a:ext cx="1922463" cy="1079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6400" b="1" dirty="0">
                <a:latin typeface="Helvetica Light" charset="0"/>
                <a:ea typeface="ＭＳ Ｐゴシック" charset="0"/>
                <a:sym typeface="Helvetica Light" charset="0"/>
              </a:rPr>
              <a:t>1979</a:t>
            </a:r>
            <a:endParaRPr lang="en-US" dirty="0">
              <a:latin typeface="Helvetica Light" charset="0"/>
              <a:ea typeface="ＭＳ Ｐゴシック" charset="0"/>
              <a:sym typeface="Helvetica Light" charset="0"/>
            </a:endParaRPr>
          </a:p>
        </p:txBody>
      </p:sp>
      <p:sp>
        <p:nvSpPr>
          <p:cNvPr id="5124" name="AutoShape 4">
            <a:extLst>
              <a:ext uri="{FF2B5EF4-FFF2-40B4-BE49-F238E27FC236}">
                <a16:creationId xmlns:a16="http://schemas.microsoft.com/office/drawing/2014/main" id="{8EC1680B-D1A0-7A02-1FF2-2F754151550E}"/>
              </a:ext>
            </a:extLst>
          </p:cNvPr>
          <p:cNvSpPr>
            <a:spLocks/>
          </p:cNvSpPr>
          <p:nvPr/>
        </p:nvSpPr>
        <p:spPr bwMode="auto">
          <a:xfrm>
            <a:off x="1233488" y="5486400"/>
            <a:ext cx="11288712" cy="1625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lvl1pPr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r>
              <a:rPr lang="en-US" altLang="en-US" sz="3300" b="1" dirty="0">
                <a:latin typeface="Helvetica" pitchFamily="2" charset="0"/>
              </a:rPr>
              <a:t>skillful, coordinated effort to seize control and consolidate the four centers of power–</a:t>
            </a:r>
            <a:r>
              <a:rPr lang="en-US" altLang="en-US" sz="3300" b="1" dirty="0">
                <a:solidFill>
                  <a:srgbClr val="FFFB00"/>
                </a:solidFill>
                <a:latin typeface="Helvetica" pitchFamily="2" charset="0"/>
              </a:rPr>
              <a:t>political, monetary, intellectual and ecclesiastical</a:t>
            </a:r>
            <a:r>
              <a:rPr lang="en-US" altLang="en-US" sz="3300" b="1" dirty="0">
                <a:latin typeface="Helvetica" pitchFamily="2" charset="0"/>
              </a:rPr>
              <a:t>.</a:t>
            </a:r>
            <a:r>
              <a:rPr lang="ja-JP" altLang="en-US" sz="3300" b="1">
                <a:latin typeface="Helvetica" pitchFamily="2" charset="0"/>
              </a:rPr>
              <a:t>”</a:t>
            </a:r>
            <a:endParaRPr lang="en-US" altLang="en-US" dirty="0">
              <a:latin typeface="Helvetica" pitchFamily="2"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1">
            <a:extLst>
              <a:ext uri="{FF2B5EF4-FFF2-40B4-BE49-F238E27FC236}">
                <a16:creationId xmlns:a16="http://schemas.microsoft.com/office/drawing/2014/main" id="{25CC4A8D-B52B-31AE-157F-BE140F2EAC69}"/>
              </a:ext>
            </a:extLst>
          </p:cNvPr>
          <p:cNvSpPr>
            <a:spLocks/>
          </p:cNvSpPr>
          <p:nvPr/>
        </p:nvSpPr>
        <p:spPr bwMode="auto">
          <a:xfrm>
            <a:off x="1270000" y="571500"/>
            <a:ext cx="10464800" cy="2438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400">
                <a:latin typeface="Gill Sans" charset="0"/>
                <a:ea typeface="ＭＳ Ｐゴシック" charset="0"/>
                <a:cs typeface="Gill Sans" charset="0"/>
                <a:sym typeface="Gill Sans" charset="0"/>
              </a:rPr>
              <a:t>Technocracy Highlights</a:t>
            </a:r>
            <a:endParaRPr lang="en-US">
              <a:latin typeface="Helvetica Light" charset="0"/>
              <a:ea typeface="ＭＳ Ｐゴシック" charset="0"/>
              <a:sym typeface="Helvetica Light" charset="0"/>
            </a:endParaRPr>
          </a:p>
        </p:txBody>
      </p:sp>
      <p:sp>
        <p:nvSpPr>
          <p:cNvPr id="25602" name="AutoShape 2">
            <a:extLst>
              <a:ext uri="{FF2B5EF4-FFF2-40B4-BE49-F238E27FC236}">
                <a16:creationId xmlns:a16="http://schemas.microsoft.com/office/drawing/2014/main" id="{50136FFA-B171-3123-E775-14E6194DE459}"/>
              </a:ext>
            </a:extLst>
          </p:cNvPr>
          <p:cNvSpPr>
            <a:spLocks/>
          </p:cNvSpPr>
          <p:nvPr/>
        </p:nvSpPr>
        <p:spPr bwMode="auto">
          <a:xfrm>
            <a:off x="914400" y="2514600"/>
            <a:ext cx="10883900" cy="571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marL="1009650" indent="-6921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spcBef>
                <a:spcPts val="2400"/>
              </a:spcBef>
              <a:buSzPct val="171000"/>
              <a:buFontTx/>
              <a:buChar char="•"/>
            </a:pPr>
            <a:r>
              <a:rPr lang="en-US" altLang="en-US" b="1">
                <a:latin typeface="Gill Sans" panose="020B0502020104020203" pitchFamily="34" charset="-79"/>
                <a:sym typeface="Gill Sans" panose="020B0502020104020203" pitchFamily="34" charset="-79"/>
              </a:rPr>
              <a:t>By nature produces volumes of inviolable regulations that are </a:t>
            </a:r>
            <a:r>
              <a:rPr lang="ja-JP" altLang="en-US" b="1">
                <a:latin typeface="Gill Sans" panose="020B0502020104020203" pitchFamily="34" charset="-79"/>
                <a:sym typeface="Gill Sans" panose="020B0502020104020203" pitchFamily="34" charset="-79"/>
              </a:rPr>
              <a:t>“</a:t>
            </a:r>
            <a:r>
              <a:rPr lang="en-US" altLang="ja-JP" b="1">
                <a:latin typeface="Gill Sans" panose="020B0502020104020203" pitchFamily="34" charset="-79"/>
                <a:sym typeface="Gill Sans" panose="020B0502020104020203" pitchFamily="34" charset="-79"/>
              </a:rPr>
              <a:t>science-based</a:t>
            </a:r>
            <a:r>
              <a:rPr lang="ja-JP" altLang="en-US" b="1">
                <a:latin typeface="Gill Sans" panose="020B0502020104020203" pitchFamily="34" charset="-79"/>
                <a:sym typeface="Gill Sans" panose="020B0502020104020203" pitchFamily="34" charset="-79"/>
              </a:rPr>
              <a:t>”</a:t>
            </a:r>
            <a:endParaRPr lang="en-US" altLang="ja-JP" b="1">
              <a:latin typeface="Gill Sans" panose="020B0502020104020203" pitchFamily="34" charset="-79"/>
              <a:sym typeface="Gill Sans" panose="020B0502020104020203" pitchFamily="34" charset="-79"/>
            </a:endParaRPr>
          </a:p>
          <a:p>
            <a:pPr algn="l" eaLnBrk="1">
              <a:spcBef>
                <a:spcPts val="2400"/>
              </a:spcBef>
              <a:buSzPct val="171000"/>
              <a:buFontTx/>
              <a:buChar char="•"/>
            </a:pPr>
            <a:r>
              <a:rPr lang="en-US" altLang="en-US" b="1">
                <a:latin typeface="Gill Sans" panose="020B0502020104020203" pitchFamily="34" charset="-79"/>
                <a:sym typeface="Gill Sans" panose="020B0502020104020203" pitchFamily="34" charset="-79"/>
              </a:rPr>
              <a:t>Creates totalitarian control in the end, but is NOT socialism or communism</a:t>
            </a:r>
          </a:p>
          <a:p>
            <a:pPr algn="l" eaLnBrk="1">
              <a:spcBef>
                <a:spcPts val="2400"/>
              </a:spcBef>
              <a:buSzPct val="171000"/>
              <a:buFontTx/>
              <a:buChar char="•"/>
            </a:pPr>
            <a:r>
              <a:rPr lang="en-US" altLang="en-US" b="1">
                <a:latin typeface="Gill Sans" panose="020B0502020104020203" pitchFamily="34" charset="-79"/>
                <a:sym typeface="Gill Sans" panose="020B0502020104020203" pitchFamily="34" charset="-79"/>
              </a:rPr>
              <a:t>Seeks to replace price-based economic system with energy-based system (energy credits)</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6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6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bldLvl="5"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a:extLst>
              <a:ext uri="{FF2B5EF4-FFF2-40B4-BE49-F238E27FC236}">
                <a16:creationId xmlns:a16="http://schemas.microsoft.com/office/drawing/2014/main" id="{39A3B2DF-0D36-0734-636B-EC15E91BB608}"/>
              </a:ext>
            </a:extLst>
          </p:cNvPr>
          <p:cNvSpPr>
            <a:spLocks/>
          </p:cNvSpPr>
          <p:nvPr/>
        </p:nvSpPr>
        <p:spPr bwMode="auto">
          <a:xfrm>
            <a:off x="663575" y="114300"/>
            <a:ext cx="11069638" cy="2438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6000" b="1">
                <a:latin typeface="Gill Sans" charset="0"/>
                <a:ea typeface="ＭＳ Ｐゴシック" charset="0"/>
                <a:cs typeface="Gill Sans" charset="0"/>
                <a:sym typeface="Gill Sans" charset="0"/>
              </a:rPr>
              <a:t>1932 Technocracy Requirements</a:t>
            </a:r>
            <a:endParaRPr lang="en-US">
              <a:latin typeface="Helvetica Light" charset="0"/>
              <a:ea typeface="ＭＳ Ｐゴシック" charset="0"/>
              <a:sym typeface="Helvetica Light" charset="0"/>
            </a:endParaRPr>
          </a:p>
        </p:txBody>
      </p:sp>
      <p:sp>
        <p:nvSpPr>
          <p:cNvPr id="26626" name="AutoShape 2">
            <a:extLst>
              <a:ext uri="{FF2B5EF4-FFF2-40B4-BE49-F238E27FC236}">
                <a16:creationId xmlns:a16="http://schemas.microsoft.com/office/drawing/2014/main" id="{CFE3FAFD-9639-AF2D-AD7B-EBAD474934B6}"/>
              </a:ext>
            </a:extLst>
          </p:cNvPr>
          <p:cNvSpPr>
            <a:spLocks/>
          </p:cNvSpPr>
          <p:nvPr/>
        </p:nvSpPr>
        <p:spPr bwMode="auto">
          <a:xfrm>
            <a:off x="1155700" y="2146300"/>
            <a:ext cx="10464800" cy="6896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89000" indent="-571500" algn="l">
              <a:spcBef>
                <a:spcPts val="2400"/>
              </a:spcBef>
              <a:buSzPct val="171000"/>
              <a:buFontTx/>
              <a:buChar char="•"/>
              <a:defRPr/>
            </a:pPr>
            <a:r>
              <a:rPr lang="en-US" b="1" i="1" dirty="0">
                <a:latin typeface="Gill Sans" charset="0"/>
                <a:ea typeface="ＭＳ Ｐゴシック" charset="0"/>
                <a:cs typeface="Gill Sans" charset="0"/>
                <a:sym typeface="Gill Sans" charset="0"/>
              </a:rPr>
              <a:t>"Register on a continuous 24 hour-per-day basis the total net conversion of energy.</a:t>
            </a:r>
          </a:p>
          <a:p>
            <a:pPr marL="889000" indent="-571500" algn="l">
              <a:spcBef>
                <a:spcPts val="2400"/>
              </a:spcBef>
              <a:buSzPct val="171000"/>
              <a:buFontTx/>
              <a:buChar char="•"/>
              <a:defRPr/>
            </a:pPr>
            <a:r>
              <a:rPr lang="en-US" b="1" i="1" dirty="0">
                <a:latin typeface="Gill Sans" charset="0"/>
                <a:ea typeface="ＭＳ Ｐゴシック" charset="0"/>
                <a:cs typeface="Gill Sans" charset="0"/>
                <a:sym typeface="Gill Sans" charset="0"/>
              </a:rPr>
              <a:t>"By means of the registration of energy converted and consumed, make possible a balanced load.</a:t>
            </a:r>
          </a:p>
          <a:p>
            <a:pPr marL="889000" indent="-571500" algn="l">
              <a:spcBef>
                <a:spcPts val="2400"/>
              </a:spcBef>
              <a:buSzPct val="171000"/>
              <a:buFontTx/>
              <a:buChar char="•"/>
              <a:defRPr/>
            </a:pPr>
            <a:r>
              <a:rPr lang="en-US" b="1" i="1" dirty="0">
                <a:latin typeface="Gill Sans" charset="0"/>
                <a:ea typeface="ＭＳ Ｐゴシック" charset="0"/>
                <a:cs typeface="Gill Sans" charset="0"/>
                <a:sym typeface="Gill Sans" charset="0"/>
              </a:rPr>
              <a:t>"Provide a continuous inventory of all production and consumption</a:t>
            </a:r>
            <a:r>
              <a:rPr lang="en-US" b="1" dirty="0">
                <a:latin typeface="Gill Sans" charset="0"/>
                <a:ea typeface="ＭＳ Ｐゴシック" charset="0"/>
                <a:cs typeface="Gill Sans" charset="0"/>
                <a:sym typeface="Gill Sans" charset="0"/>
              </a:rPr>
              <a:t>  [Scott, Howard et al, Technocracy Study Course, p. 232]</a:t>
            </a:r>
            <a:endParaRPr lang="en-US" dirty="0">
              <a:latin typeface="Helvetica Light" charset="0"/>
              <a:ea typeface="ＭＳ Ｐゴシック" charset="0"/>
              <a:sym typeface="Helvetica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6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66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66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bldLvl="5"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a:extLst>
              <a:ext uri="{FF2B5EF4-FFF2-40B4-BE49-F238E27FC236}">
                <a16:creationId xmlns:a16="http://schemas.microsoft.com/office/drawing/2014/main" id="{369B9AD2-5AE8-DC89-2E34-75A08B0D17FC}"/>
              </a:ext>
            </a:extLst>
          </p:cNvPr>
          <p:cNvSpPr>
            <a:spLocks/>
          </p:cNvSpPr>
          <p:nvPr/>
        </p:nvSpPr>
        <p:spPr bwMode="auto">
          <a:xfrm>
            <a:off x="1079500" y="2133600"/>
            <a:ext cx="10464800" cy="6896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889000" indent="-571500" algn="l">
              <a:spcBef>
                <a:spcPts val="2400"/>
              </a:spcBef>
              <a:buSzPct val="171000"/>
              <a:buFontTx/>
              <a:buChar char="•"/>
              <a:defRPr/>
            </a:pPr>
            <a:r>
              <a:rPr lang="en-US" b="1" i="1" dirty="0">
                <a:latin typeface="Gill Sans" charset="0"/>
                <a:ea typeface="ＭＳ Ｐゴシック" charset="0"/>
                <a:cs typeface="Gill Sans" charset="0"/>
                <a:sym typeface="Gill Sans" charset="0"/>
              </a:rPr>
              <a:t>"Provide a specific registration of the type, kind, etc., of all goods and services, where produced and where used</a:t>
            </a:r>
          </a:p>
          <a:p>
            <a:pPr marL="889000" indent="-571500" algn="l">
              <a:spcBef>
                <a:spcPts val="2400"/>
              </a:spcBef>
              <a:buSzPct val="171000"/>
              <a:buFontTx/>
              <a:buChar char="•"/>
              <a:defRPr/>
            </a:pPr>
            <a:r>
              <a:rPr lang="en-US" b="1" i="1" dirty="0">
                <a:latin typeface="Gill Sans" charset="0"/>
                <a:ea typeface="ＭＳ Ｐゴシック" charset="0"/>
                <a:cs typeface="Gill Sans" charset="0"/>
                <a:sym typeface="Gill Sans" charset="0"/>
              </a:rPr>
              <a:t>"Provide specific registration of the consumption of each individual, plus a record and description of the individual."</a:t>
            </a:r>
            <a:r>
              <a:rPr lang="en-US" b="1" dirty="0">
                <a:latin typeface="Gill Sans" charset="0"/>
                <a:ea typeface="ＭＳ Ｐゴシック" charset="0"/>
                <a:cs typeface="Gill Sans" charset="0"/>
                <a:sym typeface="Gill Sans" charset="0"/>
              </a:rPr>
              <a:t> [Scott, Howard et al, Technocracy Study Course, p. 232]</a:t>
            </a:r>
            <a:endParaRPr lang="en-US" dirty="0">
              <a:latin typeface="Helvetica Light" charset="0"/>
              <a:ea typeface="ＭＳ Ｐゴシック" charset="0"/>
              <a:sym typeface="Helvetica Light" charset="0"/>
            </a:endParaRPr>
          </a:p>
        </p:txBody>
      </p:sp>
      <p:sp>
        <p:nvSpPr>
          <p:cNvPr id="27650" name="AutoShape 2">
            <a:extLst>
              <a:ext uri="{FF2B5EF4-FFF2-40B4-BE49-F238E27FC236}">
                <a16:creationId xmlns:a16="http://schemas.microsoft.com/office/drawing/2014/main" id="{4ADFF9AA-92DB-35F5-4703-C263B77946A4}"/>
              </a:ext>
            </a:extLst>
          </p:cNvPr>
          <p:cNvSpPr>
            <a:spLocks/>
          </p:cNvSpPr>
          <p:nvPr/>
        </p:nvSpPr>
        <p:spPr bwMode="auto">
          <a:xfrm>
            <a:off x="776288" y="228600"/>
            <a:ext cx="11069637" cy="2438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6000" b="1">
                <a:latin typeface="Gill Sans" charset="0"/>
                <a:ea typeface="ＭＳ Ｐゴシック" charset="0"/>
                <a:cs typeface="Gill Sans" charset="0"/>
                <a:sym typeface="Gill Sans" charset="0"/>
              </a:rPr>
              <a:t>1932 Technocracy Requirements</a:t>
            </a:r>
            <a:endParaRPr lang="en-US">
              <a:latin typeface="Helvetica Light" charset="0"/>
              <a:ea typeface="ＭＳ Ｐゴシック" charset="0"/>
              <a:sym typeface="Helvetica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6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build="p" bldLvl="5"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113F12-B75C-4F81-2FFA-CD196D629BE9}"/>
              </a:ext>
            </a:extLst>
          </p:cNvPr>
          <p:cNvSpPr>
            <a:spLocks noGrp="1"/>
          </p:cNvSpPr>
          <p:nvPr>
            <p:ph idx="1"/>
          </p:nvPr>
        </p:nvSpPr>
        <p:spPr>
          <a:xfrm>
            <a:off x="1625600" y="2895600"/>
            <a:ext cx="10515600" cy="4267200"/>
          </a:xfrm>
        </p:spPr>
        <p:txBody>
          <a:bodyPr/>
          <a:lstStyle/>
          <a:p>
            <a:pPr marL="0" indent="0" eaLnBrk="1">
              <a:defRPr/>
            </a:pPr>
            <a:r>
              <a:rPr lang="en-US" sz="6600" dirty="0">
                <a:latin typeface="Helvetica"/>
                <a:cs typeface="Helvetica"/>
                <a:sym typeface="Helvetica Light" charset="0"/>
              </a:rPr>
              <a:t>What are some CURRENT examples of the Trilateral/Technocracy action plan?</a:t>
            </a:r>
          </a:p>
        </p:txBody>
      </p:sp>
      <p:sp>
        <p:nvSpPr>
          <p:cNvPr id="27650" name="TextBox 3">
            <a:extLst>
              <a:ext uri="{FF2B5EF4-FFF2-40B4-BE49-F238E27FC236}">
                <a16:creationId xmlns:a16="http://schemas.microsoft.com/office/drawing/2014/main" id="{1E983232-A710-56CC-7152-8FB5B26567C3}"/>
              </a:ext>
            </a:extLst>
          </p:cNvPr>
          <p:cNvSpPr txBox="1">
            <a:spLocks noChangeArrowheads="1"/>
          </p:cNvSpPr>
          <p:nvPr/>
        </p:nvSpPr>
        <p:spPr bwMode="auto">
          <a:xfrm>
            <a:off x="4445000" y="1371600"/>
            <a:ext cx="3194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eaLnBrk="1"/>
            <a:r>
              <a:rPr lang="en-US" altLang="en-US" sz="9600">
                <a:latin typeface="Helvetica" pitchFamily="2" charset="0"/>
              </a:rPr>
              <a:t>SO…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AF20E-50ED-9B9C-9385-E183D894322E}"/>
              </a:ext>
            </a:extLst>
          </p:cNvPr>
          <p:cNvSpPr>
            <a:spLocks noGrp="1"/>
          </p:cNvSpPr>
          <p:nvPr>
            <p:ph idx="1"/>
          </p:nvPr>
        </p:nvSpPr>
        <p:spPr>
          <a:xfrm>
            <a:off x="939800" y="2286000"/>
            <a:ext cx="11353800" cy="6324600"/>
          </a:xfrm>
          <a:solidFill>
            <a:schemeClr val="bg1">
              <a:lumMod val="95000"/>
              <a:lumOff val="5000"/>
            </a:schemeClr>
          </a:solidFill>
        </p:spPr>
        <p:txBody>
          <a:bodyPr/>
          <a:lstStyle/>
          <a:p>
            <a:pPr marL="0" indent="0" eaLnBrk="1"/>
            <a:r>
              <a:rPr lang="en-US" altLang="en-US" sz="4400" i="1"/>
              <a:t>“A </a:t>
            </a:r>
            <a:r>
              <a:rPr lang="en-US" altLang="en-US" sz="4400" i="1">
                <a:solidFill>
                  <a:srgbClr val="CCFFCC"/>
                </a:solidFill>
              </a:rPr>
              <a:t>green economy </a:t>
            </a:r>
            <a:r>
              <a:rPr lang="en-US" altLang="en-US" sz="4400" i="1"/>
              <a:t>implies the </a:t>
            </a:r>
            <a:r>
              <a:rPr lang="en-US" altLang="en-US" sz="4400" i="1">
                <a:solidFill>
                  <a:srgbClr val="CCFFCC"/>
                </a:solidFill>
              </a:rPr>
              <a:t>decoupling</a:t>
            </a:r>
            <a:r>
              <a:rPr lang="en-US" altLang="en-US" sz="4400" i="1"/>
              <a:t> of resource use and environmental impacts from economic growth… These investments, both public and private, provide the mechanism for the </a:t>
            </a:r>
            <a:r>
              <a:rPr lang="en-US" altLang="en-US" sz="4400" i="1">
                <a:solidFill>
                  <a:srgbClr val="CCFFCC"/>
                </a:solidFill>
              </a:rPr>
              <a:t>reconfiguration</a:t>
            </a:r>
            <a:r>
              <a:rPr lang="en-US" altLang="en-US" sz="4400" i="1"/>
              <a:t> of businesses, infrastructure and institutions, and for the adoption of </a:t>
            </a:r>
            <a:r>
              <a:rPr lang="en-US" altLang="en-US" sz="4400" i="1">
                <a:solidFill>
                  <a:srgbClr val="CCFFCC"/>
                </a:solidFill>
              </a:rPr>
              <a:t>sustainable consumption and production</a:t>
            </a:r>
            <a:r>
              <a:rPr lang="en-US" altLang="en-US" sz="4400" i="1"/>
              <a:t> processes.” </a:t>
            </a:r>
            <a:r>
              <a:rPr lang="en-US" altLang="en-US" sz="4400"/>
              <a:t>UNEP</a:t>
            </a:r>
            <a:endParaRPr lang="en-US" altLang="en-US" sz="4400">
              <a:latin typeface="Helvetica" pitchFamily="2" charset="0"/>
            </a:endParaRPr>
          </a:p>
        </p:txBody>
      </p:sp>
      <p:sp>
        <p:nvSpPr>
          <p:cNvPr id="28674" name="TextBox 3">
            <a:extLst>
              <a:ext uri="{FF2B5EF4-FFF2-40B4-BE49-F238E27FC236}">
                <a16:creationId xmlns:a16="http://schemas.microsoft.com/office/drawing/2014/main" id="{B3CF9E63-3935-81CC-100E-C34C5145037B}"/>
              </a:ext>
            </a:extLst>
          </p:cNvPr>
          <p:cNvSpPr txBox="1">
            <a:spLocks noChangeArrowheads="1"/>
          </p:cNvSpPr>
          <p:nvPr/>
        </p:nvSpPr>
        <p:spPr bwMode="auto">
          <a:xfrm>
            <a:off x="887413" y="914400"/>
            <a:ext cx="11474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eaLnBrk="1"/>
            <a:r>
              <a:rPr lang="en-US" altLang="en-US" sz="6600">
                <a:latin typeface="Helvetica" pitchFamily="2" charset="0"/>
              </a:rPr>
              <a:t>UN Environmenal Programme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1">
            <a:extLst>
              <a:ext uri="{FF2B5EF4-FFF2-40B4-BE49-F238E27FC236}">
                <a16:creationId xmlns:a16="http://schemas.microsoft.com/office/drawing/2014/main" id="{4D183C36-B92C-1885-418C-7CA59B6C9518}"/>
              </a:ext>
            </a:extLst>
          </p:cNvPr>
          <p:cNvSpPr>
            <a:spLocks/>
          </p:cNvSpPr>
          <p:nvPr/>
        </p:nvSpPr>
        <p:spPr bwMode="auto">
          <a:xfrm>
            <a:off x="3890963" y="952500"/>
            <a:ext cx="4738687" cy="1193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7200" b="1" dirty="0">
                <a:latin typeface="Helvetica"/>
                <a:ea typeface="ＭＳ Ｐゴシック" charset="0"/>
                <a:cs typeface="Helvetica"/>
                <a:sym typeface="Helvetica Light" charset="0"/>
              </a:rPr>
              <a:t>Agenda 21</a:t>
            </a:r>
            <a:endParaRPr lang="en-US" dirty="0">
              <a:latin typeface="Helvetica"/>
              <a:ea typeface="ＭＳ Ｐゴシック" charset="0"/>
              <a:cs typeface="Helvetica"/>
              <a:sym typeface="Helvetica Light" charset="0"/>
            </a:endParaRPr>
          </a:p>
        </p:txBody>
      </p:sp>
      <p:pic>
        <p:nvPicPr>
          <p:cNvPr id="30722" name="Picture 2" descr="pasted-image.png">
            <a:extLst>
              <a:ext uri="{FF2B5EF4-FFF2-40B4-BE49-F238E27FC236}">
                <a16:creationId xmlns:a16="http://schemas.microsoft.com/office/drawing/2014/main" id="{8A673E60-D9C8-FB1D-CE64-417ADFC890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9900" y="2489200"/>
            <a:ext cx="3962400" cy="5118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23" name="AutoShape 3">
            <a:extLst>
              <a:ext uri="{FF2B5EF4-FFF2-40B4-BE49-F238E27FC236}">
                <a16:creationId xmlns:a16="http://schemas.microsoft.com/office/drawing/2014/main" id="{C8ECA2DC-3874-CE70-D085-CF36E7739ECD}"/>
              </a:ext>
            </a:extLst>
          </p:cNvPr>
          <p:cNvSpPr>
            <a:spLocks/>
          </p:cNvSpPr>
          <p:nvPr/>
        </p:nvSpPr>
        <p:spPr bwMode="auto">
          <a:xfrm>
            <a:off x="2373313" y="7950200"/>
            <a:ext cx="7773987"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4600" b="1" dirty="0">
                <a:latin typeface="Helvetica"/>
                <a:ea typeface="ＭＳ Ｐゴシック" charset="0"/>
                <a:cs typeface="Helvetica"/>
                <a:sym typeface="Helvetica Light" charset="0"/>
              </a:rPr>
              <a:t>A Plan to Change the World</a:t>
            </a:r>
            <a:endParaRPr lang="en-US" dirty="0">
              <a:latin typeface="Helvetica"/>
              <a:ea typeface="ＭＳ Ｐゴシック" charset="0"/>
              <a:cs typeface="Helvetica"/>
              <a:sym typeface="Helvetica Light"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1">
            <a:extLst>
              <a:ext uri="{FF2B5EF4-FFF2-40B4-BE49-F238E27FC236}">
                <a16:creationId xmlns:a16="http://schemas.microsoft.com/office/drawing/2014/main" id="{DD688BAF-7CDD-151B-1E54-3AB4821B8E68}"/>
              </a:ext>
            </a:extLst>
          </p:cNvPr>
          <p:cNvSpPr>
            <a:spLocks/>
          </p:cNvSpPr>
          <p:nvPr/>
        </p:nvSpPr>
        <p:spPr bwMode="auto">
          <a:xfrm>
            <a:off x="3378200" y="1143000"/>
            <a:ext cx="9321800" cy="1193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7200" b="1" dirty="0">
                <a:latin typeface="Helvetica"/>
                <a:ea typeface="ＭＳ Ｐゴシック" charset="0"/>
                <a:cs typeface="Helvetica"/>
                <a:sym typeface="Helvetica Light" charset="0"/>
              </a:rPr>
              <a:t>Timeline of Events</a:t>
            </a:r>
            <a:endParaRPr lang="en-US" dirty="0">
              <a:latin typeface="Helvetica"/>
              <a:ea typeface="ＭＳ Ｐゴシック" charset="0"/>
              <a:cs typeface="Helvetica"/>
              <a:sym typeface="Helvetica Light" charset="0"/>
            </a:endParaRPr>
          </a:p>
        </p:txBody>
      </p:sp>
      <p:pic>
        <p:nvPicPr>
          <p:cNvPr id="30722" name="Picture 2" descr="pasted-image.png">
            <a:extLst>
              <a:ext uri="{FF2B5EF4-FFF2-40B4-BE49-F238E27FC236}">
                <a16:creationId xmlns:a16="http://schemas.microsoft.com/office/drawing/2014/main" id="{69A7D547-7951-FC33-BE87-01333E8358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838200"/>
            <a:ext cx="1493838" cy="193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23" name="AutoShape 3">
            <a:extLst>
              <a:ext uri="{FF2B5EF4-FFF2-40B4-BE49-F238E27FC236}">
                <a16:creationId xmlns:a16="http://schemas.microsoft.com/office/drawing/2014/main" id="{3A0490B8-7B03-6740-6071-04284C9F9A05}"/>
              </a:ext>
            </a:extLst>
          </p:cNvPr>
          <p:cNvSpPr>
            <a:spLocks/>
          </p:cNvSpPr>
          <p:nvPr/>
        </p:nvSpPr>
        <p:spPr bwMode="auto">
          <a:xfrm>
            <a:off x="1320800" y="3124200"/>
            <a:ext cx="9906000" cy="548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tIns="50800" rIns="50800" bIns="50800" anchor="ctr"/>
          <a:lstStyle>
            <a:lvl1pPr marL="574675" indent="-5715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spcBef>
                <a:spcPts val="1200"/>
              </a:spcBef>
              <a:spcAft>
                <a:spcPts val="600"/>
              </a:spcAft>
              <a:buFont typeface="Arial" panose="020B0604020202020204" pitchFamily="34" charset="0"/>
              <a:buChar char="•"/>
            </a:pPr>
            <a:r>
              <a:rPr lang="en-US" altLang="en-US" sz="2800" b="1">
                <a:latin typeface="Helvetica" pitchFamily="2" charset="0"/>
              </a:rPr>
              <a:t>06/13/92 – UN Conference on Environment and Development</a:t>
            </a:r>
          </a:p>
          <a:p>
            <a:pPr algn="l" eaLnBrk="1">
              <a:spcBef>
                <a:spcPts val="1200"/>
              </a:spcBef>
              <a:spcAft>
                <a:spcPts val="600"/>
              </a:spcAft>
              <a:buFont typeface="Arial" panose="020B0604020202020204" pitchFamily="34" charset="0"/>
              <a:buChar char="•"/>
            </a:pPr>
            <a:r>
              <a:rPr lang="en-US" altLang="en-US" sz="2800" b="1">
                <a:latin typeface="Helvetica" pitchFamily="2" charset="0"/>
              </a:rPr>
              <a:t>03/03/93 – </a:t>
            </a:r>
            <a:r>
              <a:rPr lang="en-US" altLang="en-US" sz="2800" b="1">
                <a:solidFill>
                  <a:srgbClr val="FFFF00"/>
                </a:solidFill>
                <a:latin typeface="Helvetica" pitchFamily="2" charset="0"/>
              </a:rPr>
              <a:t>Clinton/Gore </a:t>
            </a:r>
            <a:r>
              <a:rPr lang="en-US" altLang="en-US" sz="2800" b="1">
                <a:latin typeface="Helvetica" pitchFamily="2" charset="0"/>
              </a:rPr>
              <a:t>announced National Partnership for Reinventing Government</a:t>
            </a:r>
          </a:p>
          <a:p>
            <a:pPr algn="l" eaLnBrk="1">
              <a:spcBef>
                <a:spcPts val="1200"/>
              </a:spcBef>
              <a:spcAft>
                <a:spcPts val="600"/>
              </a:spcAft>
              <a:buFont typeface="Arial" panose="020B0604020202020204" pitchFamily="34" charset="0"/>
              <a:buChar char="•"/>
            </a:pPr>
            <a:r>
              <a:rPr lang="en-US" altLang="en-US" sz="2800" b="1">
                <a:latin typeface="Helvetica" pitchFamily="2" charset="0"/>
              </a:rPr>
              <a:t>04/23/93 – Agenda 21 book published</a:t>
            </a:r>
          </a:p>
          <a:p>
            <a:pPr algn="l" eaLnBrk="1">
              <a:spcBef>
                <a:spcPts val="1200"/>
              </a:spcBef>
              <a:spcAft>
                <a:spcPts val="600"/>
              </a:spcAft>
              <a:buFont typeface="Arial" panose="020B0604020202020204" pitchFamily="34" charset="0"/>
              <a:buChar char="•"/>
            </a:pPr>
            <a:r>
              <a:rPr lang="en-US" altLang="en-US" sz="2800" b="1">
                <a:latin typeface="Helvetica" pitchFamily="2" charset="0"/>
              </a:rPr>
              <a:t>06/29/93 – </a:t>
            </a:r>
            <a:r>
              <a:rPr lang="en-US" altLang="en-US" sz="2800" b="1">
                <a:solidFill>
                  <a:srgbClr val="FFFF00"/>
                </a:solidFill>
                <a:latin typeface="Helvetica" pitchFamily="2" charset="0"/>
              </a:rPr>
              <a:t>Clinton</a:t>
            </a:r>
            <a:r>
              <a:rPr lang="en-US" altLang="en-US" sz="2800" b="1">
                <a:latin typeface="Helvetica" pitchFamily="2" charset="0"/>
              </a:rPr>
              <a:t> signs EO 12852: President’s Council on Sustainable Development</a:t>
            </a:r>
          </a:p>
          <a:p>
            <a:pPr algn="l" eaLnBrk="1">
              <a:spcBef>
                <a:spcPts val="1200"/>
              </a:spcBef>
              <a:spcAft>
                <a:spcPts val="600"/>
              </a:spcAft>
              <a:buFont typeface="Arial" panose="020B0604020202020204" pitchFamily="34" charset="0"/>
              <a:buChar char="•"/>
            </a:pPr>
            <a:r>
              <a:rPr lang="en-US" altLang="en-US" sz="2800" b="1">
                <a:latin typeface="Helvetica" pitchFamily="2" charset="0"/>
              </a:rPr>
              <a:t>09/11/93 – </a:t>
            </a:r>
            <a:r>
              <a:rPr lang="en-US" altLang="en-US" sz="2800" b="1">
                <a:solidFill>
                  <a:srgbClr val="FFFF00"/>
                </a:solidFill>
                <a:latin typeface="Helvetica" pitchFamily="2" charset="0"/>
              </a:rPr>
              <a:t>Clinton</a:t>
            </a:r>
            <a:r>
              <a:rPr lang="en-US" altLang="en-US" sz="2800" b="1">
                <a:latin typeface="Helvetica" pitchFamily="2" charset="0"/>
              </a:rPr>
              <a:t> signs EO 12862: National Performance Review / Reinventing Government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dissolve">
                                      <p:cBhvr>
                                        <p:cTn id="12" dur="500"/>
                                        <p:tgtEl>
                                          <p:spTgt spid="30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dissolve">
                                      <p:cBhvr>
                                        <p:cTn id="17" dur="500"/>
                                        <p:tgtEl>
                                          <p:spTgt spid="307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dissolve">
                                      <p:cBhvr>
                                        <p:cTn id="22" dur="500"/>
                                        <p:tgtEl>
                                          <p:spTgt spid="307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Effect transition="in" filter="dissolve">
                                      <p:cBhvr>
                                        <p:cTn id="27"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droppedImage-3.png">
            <a:extLst>
              <a:ext uri="{FF2B5EF4-FFF2-40B4-BE49-F238E27FC236}">
                <a16:creationId xmlns:a16="http://schemas.microsoft.com/office/drawing/2014/main" id="{139D1DB7-2BA2-F1E3-2F14-9802B1CEA2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981200"/>
            <a:ext cx="9144000" cy="6073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8674" name="AutoShape 2">
            <a:extLst>
              <a:ext uri="{FF2B5EF4-FFF2-40B4-BE49-F238E27FC236}">
                <a16:creationId xmlns:a16="http://schemas.microsoft.com/office/drawing/2014/main" id="{54936B8F-4B8D-B137-65FA-D0C7EB5EDF69}"/>
              </a:ext>
            </a:extLst>
          </p:cNvPr>
          <p:cNvSpPr>
            <a:spLocks/>
          </p:cNvSpPr>
          <p:nvPr/>
        </p:nvSpPr>
        <p:spPr bwMode="auto">
          <a:xfrm>
            <a:off x="1639888" y="760413"/>
            <a:ext cx="929163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4800" b="1">
                <a:latin typeface="Helvetica Light" charset="0"/>
                <a:ea typeface="ＭＳ Ｐゴシック" charset="0"/>
                <a:sym typeface="Helvetica Light" charset="0"/>
              </a:rPr>
              <a:t>Smart Grid - Controlling Energy</a:t>
            </a:r>
            <a:endParaRPr lang="en-US">
              <a:latin typeface="Helvetica Light" charset="0"/>
              <a:ea typeface="ＭＳ Ｐゴシック" charset="0"/>
              <a:sym typeface="Helvetica Light"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droppedImage-28.png">
            <a:extLst>
              <a:ext uri="{FF2B5EF4-FFF2-40B4-BE49-F238E27FC236}">
                <a16:creationId xmlns:a16="http://schemas.microsoft.com/office/drawing/2014/main" id="{1E15E8E3-2BB2-D81D-9C93-46C59713C4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778000"/>
            <a:ext cx="10064750" cy="7212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9698" name="AutoShape 2">
            <a:extLst>
              <a:ext uri="{FF2B5EF4-FFF2-40B4-BE49-F238E27FC236}">
                <a16:creationId xmlns:a16="http://schemas.microsoft.com/office/drawing/2014/main" id="{FAF457E3-F598-5C34-538C-DC63C54C2A46}"/>
              </a:ext>
            </a:extLst>
          </p:cNvPr>
          <p:cNvSpPr>
            <a:spLocks/>
          </p:cNvSpPr>
          <p:nvPr/>
        </p:nvSpPr>
        <p:spPr bwMode="auto">
          <a:xfrm>
            <a:off x="2878138" y="609600"/>
            <a:ext cx="6662737" cy="990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5800" b="1">
                <a:latin typeface="Helvetica Light" charset="0"/>
                <a:ea typeface="ＭＳ Ｐゴシック" charset="0"/>
                <a:sym typeface="Helvetica Light" charset="0"/>
              </a:rPr>
              <a:t>Global Smart Grid!</a:t>
            </a:r>
            <a:endParaRPr lang="en-US">
              <a:latin typeface="Helvetica Light" charset="0"/>
              <a:ea typeface="ＭＳ Ｐゴシック" charset="0"/>
              <a:sym typeface="Helvetica Light"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49FBBF37-5F24-B713-A145-0ECB281F3637}"/>
              </a:ext>
            </a:extLst>
          </p:cNvPr>
          <p:cNvSpPr>
            <a:spLocks noGrp="1" noChangeArrowheads="1"/>
          </p:cNvSpPr>
          <p:nvPr>
            <p:ph type="title"/>
          </p:nvPr>
        </p:nvSpPr>
        <p:spPr>
          <a:xfrm>
            <a:off x="952500" y="469900"/>
            <a:ext cx="11098213" cy="2159000"/>
          </a:xfrm>
        </p:spPr>
        <p:txBody>
          <a:bodyPr/>
          <a:lstStyle/>
          <a:p>
            <a:pPr defTabSz="501650" eaLnBrk="1">
              <a:defRPr/>
            </a:pPr>
            <a:r>
              <a:rPr lang="en-US" sz="7000" b="1" dirty="0">
                <a:latin typeface="Helvetica"/>
                <a:cs typeface="Helvetica"/>
                <a:sym typeface="Helvetica Light" charset="0"/>
              </a:rPr>
              <a:t>Sustainable Development</a:t>
            </a:r>
            <a:endParaRPr lang="en-US" dirty="0">
              <a:latin typeface="Helvetica"/>
              <a:cs typeface="Helvetica"/>
              <a:sym typeface="Helvetica Light" charset="0"/>
            </a:endParaRPr>
          </a:p>
        </p:txBody>
      </p:sp>
      <p:pic>
        <p:nvPicPr>
          <p:cNvPr id="31746" name="Picture 2" descr="pasted-image.png">
            <a:extLst>
              <a:ext uri="{FF2B5EF4-FFF2-40B4-BE49-F238E27FC236}">
                <a16:creationId xmlns:a16="http://schemas.microsoft.com/office/drawing/2014/main" id="{0105360F-8A2E-21A7-96A8-AF5075B891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2857500"/>
            <a:ext cx="5905500" cy="5346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96FEF606-15F7-881B-4192-F2D9E80E3D1A}"/>
              </a:ext>
            </a:extLst>
          </p:cNvPr>
          <p:cNvSpPr>
            <a:spLocks noGrp="1" noChangeArrowheads="1"/>
          </p:cNvSpPr>
          <p:nvPr>
            <p:ph type="title"/>
          </p:nvPr>
        </p:nvSpPr>
        <p:spPr>
          <a:xfrm>
            <a:off x="4902200" y="1092200"/>
            <a:ext cx="8926513" cy="2159000"/>
          </a:xfrm>
        </p:spPr>
        <p:txBody>
          <a:bodyPr/>
          <a:lstStyle/>
          <a:p>
            <a:pPr algn="l" eaLnBrk="1">
              <a:defRPr/>
            </a:pPr>
            <a:r>
              <a:rPr lang="en-US" sz="5400" b="1" dirty="0">
                <a:latin typeface="Helvetica"/>
                <a:cs typeface="Helvetica"/>
                <a:sym typeface="Helvetica Light" charset="0"/>
              </a:rPr>
              <a:t>Trilateral Commission</a:t>
            </a:r>
            <a:br>
              <a:rPr lang="en-US" sz="5400" b="1" dirty="0">
                <a:latin typeface="Helvetica"/>
                <a:cs typeface="Helvetica"/>
                <a:sym typeface="Helvetica Light" charset="0"/>
              </a:rPr>
            </a:br>
            <a:r>
              <a:rPr lang="en-US" sz="5400" b="1" dirty="0">
                <a:latin typeface="Helvetica"/>
                <a:cs typeface="Helvetica"/>
                <a:sym typeface="Helvetica Light" charset="0"/>
              </a:rPr>
              <a:t>The Early Days</a:t>
            </a:r>
          </a:p>
        </p:txBody>
      </p:sp>
      <p:pic>
        <p:nvPicPr>
          <p:cNvPr id="6146" name="Picture 2" descr="pasted-image.png">
            <a:extLst>
              <a:ext uri="{FF2B5EF4-FFF2-40B4-BE49-F238E27FC236}">
                <a16:creationId xmlns:a16="http://schemas.microsoft.com/office/drawing/2014/main" id="{2A3804B8-50BA-4896-7EA9-758B146B47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01700"/>
            <a:ext cx="3810000" cy="254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147" name="AutoShape 3">
            <a:extLst>
              <a:ext uri="{FF2B5EF4-FFF2-40B4-BE49-F238E27FC236}">
                <a16:creationId xmlns:a16="http://schemas.microsoft.com/office/drawing/2014/main" id="{3DB8A4B3-98EB-5848-6A12-648D9C0FBC8F}"/>
              </a:ext>
            </a:extLst>
          </p:cNvPr>
          <p:cNvSpPr>
            <a:spLocks/>
          </p:cNvSpPr>
          <p:nvPr/>
        </p:nvSpPr>
        <p:spPr bwMode="auto">
          <a:xfrm>
            <a:off x="1344613" y="3797300"/>
            <a:ext cx="10821987" cy="447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lvl1pPr marL="420688" indent="-420688"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buSzPct val="75000"/>
              <a:buFontTx/>
              <a:buChar char="•"/>
            </a:pPr>
            <a:r>
              <a:rPr lang="en-US" altLang="en-US" b="1">
                <a:latin typeface="Helvetica" pitchFamily="2" charset="0"/>
              </a:rPr>
              <a:t>Co-founded in 1973 by David Rockefeller and Zbigniew Brzezinski</a:t>
            </a:r>
          </a:p>
          <a:p>
            <a:pPr algn="l" eaLnBrk="1">
              <a:buSzPct val="75000"/>
              <a:buFontTx/>
              <a:buChar char="•"/>
            </a:pPr>
            <a:r>
              <a:rPr lang="en-US" altLang="en-US" b="1">
                <a:latin typeface="Helvetica" pitchFamily="2" charset="0"/>
              </a:rPr>
              <a:t>Floated idea at the 1972 Bilderberg meeting</a:t>
            </a:r>
          </a:p>
          <a:p>
            <a:pPr algn="l" eaLnBrk="1">
              <a:buSzPct val="75000"/>
              <a:buFontTx/>
              <a:buChar char="•"/>
            </a:pPr>
            <a:r>
              <a:rPr lang="en-US" altLang="en-US" b="1">
                <a:latin typeface="Helvetica" pitchFamily="2" charset="0"/>
              </a:rPr>
              <a:t>289 hand-picked members</a:t>
            </a:r>
          </a:p>
          <a:p>
            <a:pPr algn="l" eaLnBrk="1">
              <a:buSzPct val="75000"/>
              <a:buFontTx/>
              <a:buChar char="•"/>
            </a:pPr>
            <a:r>
              <a:rPr lang="en-US" altLang="en-US" b="1">
                <a:latin typeface="Helvetica" pitchFamily="2" charset="0"/>
              </a:rPr>
              <a:t>North America, Europe &amp; Japan</a:t>
            </a:r>
          </a:p>
          <a:p>
            <a:pPr algn="l" eaLnBrk="1">
              <a:buSzPct val="75000"/>
              <a:buFontTx/>
              <a:buChar char="•"/>
            </a:pPr>
            <a:r>
              <a:rPr lang="en-US" altLang="en-US" b="1">
                <a:latin typeface="Helvetica" pitchFamily="2" charset="0"/>
              </a:rPr>
              <a:t>97 from the U.S. - Democrats &amp; Republicans</a:t>
            </a:r>
          </a:p>
          <a:p>
            <a:pPr algn="l" eaLnBrk="1">
              <a:buSzPct val="75000"/>
              <a:buFontTx/>
              <a:buChar char="•"/>
            </a:pPr>
            <a:r>
              <a:rPr lang="en-US" altLang="en-US" b="1">
                <a:latin typeface="Helvetica" pitchFamily="2" charset="0"/>
              </a:rPr>
              <a:t>Bankers, Industrialists; Academics; Politicians; Media,law firms &amp; NGO</a:t>
            </a:r>
            <a:r>
              <a:rPr lang="ja-JP" altLang="en-US" b="1">
                <a:latin typeface="Helvetica" pitchFamily="2" charset="0"/>
              </a:rPr>
              <a:t>’</a:t>
            </a:r>
            <a:r>
              <a:rPr lang="en-US" altLang="ja-JP" b="1">
                <a:latin typeface="Helvetica" pitchFamily="2" charset="0"/>
              </a:rPr>
              <a:t>s</a:t>
            </a:r>
            <a:endParaRPr lang="en-US" altLang="en-US">
              <a:latin typeface="Helvetica" pitchFamily="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dissolve">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dissolve">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dissolve">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5"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pasted-image.png">
            <a:extLst>
              <a:ext uri="{FF2B5EF4-FFF2-40B4-BE49-F238E27FC236}">
                <a16:creationId xmlns:a16="http://schemas.microsoft.com/office/drawing/2014/main" id="{859472AD-8AFC-7374-56E7-B077CBF0F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447800"/>
            <a:ext cx="7508875" cy="7508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2770" name="AutoShape 2">
            <a:extLst>
              <a:ext uri="{FF2B5EF4-FFF2-40B4-BE49-F238E27FC236}">
                <a16:creationId xmlns:a16="http://schemas.microsoft.com/office/drawing/2014/main" id="{FF6DDD45-C44F-B531-F34E-921B55619199}"/>
              </a:ext>
            </a:extLst>
          </p:cNvPr>
          <p:cNvSpPr>
            <a:spLocks/>
          </p:cNvSpPr>
          <p:nvPr/>
        </p:nvSpPr>
        <p:spPr bwMode="auto">
          <a:xfrm>
            <a:off x="2906713" y="457200"/>
            <a:ext cx="6122987" cy="1041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defRPr/>
            </a:pPr>
            <a:r>
              <a:rPr lang="en-US" sz="6200" b="1" dirty="0">
                <a:latin typeface="Helvetica"/>
                <a:ea typeface="ＭＳ Ｐゴシック" charset="0"/>
                <a:cs typeface="Helvetica"/>
                <a:sym typeface="Helvetica Light" charset="0"/>
              </a:rPr>
              <a:t>Global Warming</a:t>
            </a:r>
            <a:endParaRPr lang="en-US" dirty="0">
              <a:latin typeface="Helvetica"/>
              <a:ea typeface="ＭＳ Ｐゴシック" charset="0"/>
              <a:cs typeface="Helvetica"/>
              <a:sym typeface="Helvetica Light"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096DBEBA-35F9-11FB-538E-64276363535E}"/>
              </a:ext>
            </a:extLst>
          </p:cNvPr>
          <p:cNvSpPr>
            <a:spLocks noGrp="1" noChangeArrowheads="1"/>
          </p:cNvSpPr>
          <p:nvPr>
            <p:ph type="title"/>
          </p:nvPr>
        </p:nvSpPr>
        <p:spPr>
          <a:xfrm>
            <a:off x="952500" y="254000"/>
            <a:ext cx="11098213" cy="2159000"/>
          </a:xfrm>
        </p:spPr>
        <p:txBody>
          <a:bodyPr/>
          <a:lstStyle/>
          <a:p>
            <a:pPr eaLnBrk="1">
              <a:defRPr/>
            </a:pPr>
            <a:r>
              <a:rPr lang="en-US" b="1" dirty="0">
                <a:sym typeface="Helvetica Light" charset="0"/>
              </a:rPr>
              <a:t>Cap &amp; Trade</a:t>
            </a:r>
          </a:p>
        </p:txBody>
      </p:sp>
      <p:pic>
        <p:nvPicPr>
          <p:cNvPr id="33794" name="Picture 2" descr="pasted-image.png">
            <a:extLst>
              <a:ext uri="{FF2B5EF4-FFF2-40B4-BE49-F238E27FC236}">
                <a16:creationId xmlns:a16="http://schemas.microsoft.com/office/drawing/2014/main" id="{D475EC40-ED9B-F118-BE4B-F2853B1FAB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4013" y="2006600"/>
            <a:ext cx="7215187" cy="6577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0D553659-64DB-DD3F-4144-D252A4FD2E3B}"/>
              </a:ext>
            </a:extLst>
          </p:cNvPr>
          <p:cNvSpPr>
            <a:spLocks noGrp="1" noChangeArrowheads="1"/>
          </p:cNvSpPr>
          <p:nvPr>
            <p:ph type="title"/>
          </p:nvPr>
        </p:nvSpPr>
        <p:spPr>
          <a:xfrm>
            <a:off x="635000" y="660400"/>
            <a:ext cx="11415713" cy="2159000"/>
          </a:xfrm>
        </p:spPr>
        <p:txBody>
          <a:bodyPr/>
          <a:lstStyle/>
          <a:p>
            <a:pPr defTabSz="338138" eaLnBrk="1"/>
            <a:r>
              <a:rPr lang="en-US" altLang="en-US" sz="8100" b="1"/>
              <a:t>Obamacare</a:t>
            </a:r>
            <a:r>
              <a:rPr lang="en-US" altLang="en-US" sz="4600" b="1"/>
              <a:t> </a:t>
            </a:r>
            <a:br>
              <a:rPr lang="en-US" altLang="en-US" sz="4600" b="1"/>
            </a:br>
            <a:r>
              <a:rPr lang="en-US" altLang="en-US" sz="4000" b="1">
                <a:latin typeface="Helvetica" pitchFamily="2" charset="0"/>
              </a:rPr>
              <a:t>It’s about your DATA, not your HEALTH</a:t>
            </a:r>
            <a:endParaRPr lang="en-US" altLang="en-US" sz="4000">
              <a:latin typeface="Helvetica" pitchFamily="2" charset="0"/>
            </a:endParaRPr>
          </a:p>
        </p:txBody>
      </p:sp>
      <p:pic>
        <p:nvPicPr>
          <p:cNvPr id="34818" name="Picture 2" descr="pasted-image.png">
            <a:extLst>
              <a:ext uri="{FF2B5EF4-FFF2-40B4-BE49-F238E27FC236}">
                <a16:creationId xmlns:a16="http://schemas.microsoft.com/office/drawing/2014/main" id="{9818D230-5AB8-DC9A-EB11-45BD257FB2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136900"/>
            <a:ext cx="5080000" cy="520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FB555A03-40C3-6DD3-CFA7-82A8186E8954}"/>
              </a:ext>
            </a:extLst>
          </p:cNvPr>
          <p:cNvSpPr>
            <a:spLocks noGrp="1" noChangeArrowheads="1"/>
          </p:cNvSpPr>
          <p:nvPr>
            <p:ph type="title"/>
          </p:nvPr>
        </p:nvSpPr>
        <p:spPr>
          <a:xfrm>
            <a:off x="952500" y="558800"/>
            <a:ext cx="11098213" cy="2159000"/>
          </a:xfrm>
        </p:spPr>
        <p:txBody>
          <a:bodyPr/>
          <a:lstStyle/>
          <a:p>
            <a:pPr eaLnBrk="1">
              <a:defRPr/>
            </a:pPr>
            <a:r>
              <a:rPr lang="en-US" sz="6300" b="1">
                <a:sym typeface="Helvetica Light" charset="0"/>
              </a:rPr>
              <a:t>Customer/Consumer Centric</a:t>
            </a:r>
            <a:endParaRPr lang="en-US">
              <a:sym typeface="Helvetica Light" charset="0"/>
            </a:endParaRPr>
          </a:p>
        </p:txBody>
      </p:sp>
      <p:pic>
        <p:nvPicPr>
          <p:cNvPr id="35842" name="Picture 2" descr="pasted-image.png">
            <a:extLst>
              <a:ext uri="{FF2B5EF4-FFF2-40B4-BE49-F238E27FC236}">
                <a16:creationId xmlns:a16="http://schemas.microsoft.com/office/drawing/2014/main" id="{2A46A188-8DE3-BB9E-3681-92B227589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2438400"/>
            <a:ext cx="8631237" cy="647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B042-5847-E510-1B7D-63D7F6E92C99}"/>
              </a:ext>
            </a:extLst>
          </p:cNvPr>
          <p:cNvSpPr>
            <a:spLocks noGrp="1"/>
          </p:cNvSpPr>
          <p:nvPr>
            <p:ph type="title"/>
          </p:nvPr>
        </p:nvSpPr>
        <p:spPr>
          <a:xfrm>
            <a:off x="939800" y="457200"/>
            <a:ext cx="11099800" cy="2159000"/>
          </a:xfrm>
        </p:spPr>
        <p:txBody>
          <a:bodyPr/>
          <a:lstStyle/>
          <a:p>
            <a:pPr eaLnBrk="1">
              <a:defRPr/>
            </a:pPr>
            <a:r>
              <a:rPr lang="en-US" dirty="0">
                <a:latin typeface="Helvetica"/>
                <a:cs typeface="Helvetica"/>
                <a:sym typeface="Helvetica Light" charset="0"/>
              </a:rPr>
              <a:t>Driven by Economics</a:t>
            </a:r>
          </a:p>
        </p:txBody>
      </p:sp>
      <p:sp>
        <p:nvSpPr>
          <p:cNvPr id="3" name="Content Placeholder 2">
            <a:extLst>
              <a:ext uri="{FF2B5EF4-FFF2-40B4-BE49-F238E27FC236}">
                <a16:creationId xmlns:a16="http://schemas.microsoft.com/office/drawing/2014/main" id="{9C3D06E7-5B22-6B0B-F90C-8AEE291F6218}"/>
              </a:ext>
            </a:extLst>
          </p:cNvPr>
          <p:cNvSpPr>
            <a:spLocks noGrp="1"/>
          </p:cNvSpPr>
          <p:nvPr>
            <p:ph idx="1"/>
          </p:nvPr>
        </p:nvSpPr>
        <p:spPr>
          <a:xfrm>
            <a:off x="952500" y="2590800"/>
            <a:ext cx="11099800" cy="4648200"/>
          </a:xfrm>
        </p:spPr>
        <p:txBody>
          <a:bodyPr/>
          <a:lstStyle/>
          <a:p>
            <a:pPr marL="0" indent="0" eaLnBrk="1"/>
            <a:r>
              <a:rPr lang="en-US" altLang="en-US" sz="5400">
                <a:solidFill>
                  <a:srgbClr val="FFFF00"/>
                </a:solidFill>
                <a:latin typeface="Helvetica" pitchFamily="2" charset="0"/>
              </a:rPr>
              <a:t>Total control over the economic process depends directly upon total information awareness within that economic system!</a:t>
            </a:r>
          </a:p>
          <a:p>
            <a:pPr marL="0" indent="0" eaLnBrk="1"/>
            <a:r>
              <a:rPr lang="en-US" altLang="en-US" sz="5400">
                <a:solidFill>
                  <a:srgbClr val="FFFF00"/>
                </a:solidFill>
                <a:latin typeface="Helvetica" pitchFamily="2" charset="0"/>
              </a:rPr>
              <a:t>And now you know why they need…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7B90D5AA-5642-B942-1FD2-6E7CE7260D87}"/>
              </a:ext>
            </a:extLst>
          </p:cNvPr>
          <p:cNvSpPr>
            <a:spLocks noGrp="1" noChangeArrowheads="1"/>
          </p:cNvSpPr>
          <p:nvPr>
            <p:ph type="title"/>
          </p:nvPr>
        </p:nvSpPr>
        <p:spPr>
          <a:xfrm>
            <a:off x="952500" y="254000"/>
            <a:ext cx="11098213" cy="2159000"/>
          </a:xfrm>
        </p:spPr>
        <p:txBody>
          <a:bodyPr/>
          <a:lstStyle/>
          <a:p>
            <a:pPr defTabSz="508000" eaLnBrk="1">
              <a:defRPr/>
            </a:pPr>
            <a:r>
              <a:rPr lang="en-US" sz="6900" b="1" dirty="0">
                <a:latin typeface="Helvetica"/>
                <a:cs typeface="Helvetica"/>
                <a:sym typeface="Helvetica Light" charset="0"/>
              </a:rPr>
              <a:t>Total Surveillance Society</a:t>
            </a:r>
            <a:endParaRPr lang="en-US" dirty="0">
              <a:latin typeface="Helvetica"/>
              <a:cs typeface="Helvetica"/>
              <a:sym typeface="Helvetica Light" charset="0"/>
            </a:endParaRPr>
          </a:p>
        </p:txBody>
      </p:sp>
      <p:pic>
        <p:nvPicPr>
          <p:cNvPr id="36866" name="Picture 2" descr="pasted-image.png">
            <a:extLst>
              <a:ext uri="{FF2B5EF4-FFF2-40B4-BE49-F238E27FC236}">
                <a16:creationId xmlns:a16="http://schemas.microsoft.com/office/drawing/2014/main" id="{C87EFB73-479B-06C2-E400-D2DCAC6EB1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9800" y="2081213"/>
            <a:ext cx="2835275" cy="2828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6867" name="Picture 3" descr="pasted-image.png">
            <a:extLst>
              <a:ext uri="{FF2B5EF4-FFF2-40B4-BE49-F238E27FC236}">
                <a16:creationId xmlns:a16="http://schemas.microsoft.com/office/drawing/2014/main" id="{1E321F5E-7A38-456D-1FE3-7751B64228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5870575"/>
            <a:ext cx="2830513" cy="2830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descr="pasted-image.png">
            <a:extLst>
              <a:ext uri="{FF2B5EF4-FFF2-40B4-BE49-F238E27FC236}">
                <a16:creationId xmlns:a16="http://schemas.microsoft.com/office/drawing/2014/main" id="{C3193973-3AF9-8FAB-85DB-AD8595DF26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75" y="2241550"/>
            <a:ext cx="2836863" cy="2836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6869" name="Picture 5" descr="pasted-image.png">
            <a:extLst>
              <a:ext uri="{FF2B5EF4-FFF2-40B4-BE49-F238E27FC236}">
                <a16:creationId xmlns:a16="http://schemas.microsoft.com/office/drawing/2014/main" id="{B6D6477E-2B48-C655-1400-8F56C24024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23313" y="5715000"/>
            <a:ext cx="2938462" cy="2938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6870" name="Picture 6" descr="pasted-image.png">
            <a:extLst>
              <a:ext uri="{FF2B5EF4-FFF2-40B4-BE49-F238E27FC236}">
                <a16:creationId xmlns:a16="http://schemas.microsoft.com/office/drawing/2014/main" id="{86FA4645-FDAD-FDAC-A31F-E46D3E733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9338" y="2832100"/>
            <a:ext cx="5486400" cy="5484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pasted-image.png">
            <a:extLst>
              <a:ext uri="{FF2B5EF4-FFF2-40B4-BE49-F238E27FC236}">
                <a16:creationId xmlns:a16="http://schemas.microsoft.com/office/drawing/2014/main" id="{079E88DA-95B0-FE20-53FD-415BE52EE5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600075"/>
            <a:ext cx="8863013" cy="8551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0A0620-7501-A372-E0C2-C253BF8814BA}"/>
              </a:ext>
            </a:extLst>
          </p:cNvPr>
          <p:cNvSpPr>
            <a:spLocks noGrp="1"/>
          </p:cNvSpPr>
          <p:nvPr>
            <p:ph idx="1"/>
          </p:nvPr>
        </p:nvSpPr>
        <p:spPr>
          <a:xfrm>
            <a:off x="1244600" y="4343400"/>
            <a:ext cx="11099800" cy="4495800"/>
          </a:xfrm>
        </p:spPr>
        <p:txBody>
          <a:bodyPr/>
          <a:lstStyle/>
          <a:p>
            <a:pPr marL="571500" indent="-571500" eaLnBrk="1">
              <a:buFontTx/>
              <a:buChar char="•"/>
            </a:pPr>
            <a:r>
              <a:rPr lang="en-US" altLang="en-US" dirty="0">
                <a:latin typeface="Helvetica" pitchFamily="2" charset="0"/>
              </a:rPr>
              <a:t>The National Intelligence Agency was created by George Bush on April 21, 2005</a:t>
            </a:r>
          </a:p>
          <a:p>
            <a:pPr marL="571500" indent="-571500" eaLnBrk="1">
              <a:buFontTx/>
              <a:buChar char="•"/>
            </a:pPr>
            <a:r>
              <a:rPr lang="en-US" altLang="en-US" dirty="0">
                <a:latin typeface="Helvetica" pitchFamily="2" charset="0"/>
              </a:rPr>
              <a:t>The first-ever Director of National Intelligence was </a:t>
            </a:r>
            <a:r>
              <a:rPr lang="en-US" altLang="en-US" b="1" dirty="0">
                <a:solidFill>
                  <a:srgbClr val="FFF57D"/>
                </a:solidFill>
                <a:latin typeface="Arial" panose="020B0604020202020204" pitchFamily="34" charset="0"/>
                <a:cs typeface="Arial" panose="020B0604020202020204" pitchFamily="34" charset="0"/>
              </a:rPr>
              <a:t>John Negroponte </a:t>
            </a:r>
            <a:r>
              <a:rPr lang="en-US" altLang="en-US" dirty="0">
                <a:latin typeface="Helvetica" pitchFamily="2" charset="0"/>
              </a:rPr>
              <a:t>– member of the Trilateral Commission!</a:t>
            </a:r>
          </a:p>
        </p:txBody>
      </p:sp>
      <p:pic>
        <p:nvPicPr>
          <p:cNvPr id="4" name="Picture 6" descr="pasted-image.png">
            <a:extLst>
              <a:ext uri="{FF2B5EF4-FFF2-40B4-BE49-F238E27FC236}">
                <a16:creationId xmlns:a16="http://schemas.microsoft.com/office/drawing/2014/main" id="{0197E447-6211-1DD5-C865-3F11147593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533400"/>
            <a:ext cx="4267200" cy="426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EAF715F5-69E6-8529-2F45-7F1C5DA9DBA5}"/>
              </a:ext>
            </a:extLst>
          </p:cNvPr>
          <p:cNvSpPr>
            <a:spLocks noGrp="1" noChangeArrowheads="1"/>
          </p:cNvSpPr>
          <p:nvPr>
            <p:ph type="title"/>
          </p:nvPr>
        </p:nvSpPr>
        <p:spPr>
          <a:xfrm>
            <a:off x="952500" y="508000"/>
            <a:ext cx="11098213" cy="2159000"/>
          </a:xfrm>
        </p:spPr>
        <p:txBody>
          <a:bodyPr/>
          <a:lstStyle/>
          <a:p>
            <a:pPr defTabSz="490538" eaLnBrk="1"/>
            <a:r>
              <a:rPr lang="en-US" altLang="en-US" sz="5400" b="1">
                <a:latin typeface="Helvetica" pitchFamily="2" charset="0"/>
              </a:rPr>
              <a:t>Obama</a:t>
            </a:r>
            <a:r>
              <a:rPr lang="ja-JP" altLang="en-US" sz="5400" b="1">
                <a:latin typeface="Helvetica" pitchFamily="2" charset="0"/>
              </a:rPr>
              <a:t>’</a:t>
            </a:r>
            <a:r>
              <a:rPr lang="en-US" altLang="ja-JP" sz="5400" b="1">
                <a:latin typeface="Helvetica" pitchFamily="2" charset="0"/>
              </a:rPr>
              <a:t>s Intelligence Trilaterals</a:t>
            </a:r>
            <a:endParaRPr lang="en-US" altLang="en-US" sz="5400">
              <a:latin typeface="Helvetica" pitchFamily="2" charset="0"/>
            </a:endParaRPr>
          </a:p>
        </p:txBody>
      </p:sp>
      <p:sp>
        <p:nvSpPr>
          <p:cNvPr id="38914" name="Rectangle 2">
            <a:extLst>
              <a:ext uri="{FF2B5EF4-FFF2-40B4-BE49-F238E27FC236}">
                <a16:creationId xmlns:a16="http://schemas.microsoft.com/office/drawing/2014/main" id="{EB6AD719-5DB7-13DC-15EB-67020A540B9B}"/>
              </a:ext>
            </a:extLst>
          </p:cNvPr>
          <p:cNvSpPr>
            <a:spLocks noGrp="1" noChangeArrowheads="1"/>
          </p:cNvSpPr>
          <p:nvPr>
            <p:ph type="body" idx="1"/>
          </p:nvPr>
        </p:nvSpPr>
        <p:spPr>
          <a:xfrm>
            <a:off x="952500" y="2597150"/>
            <a:ext cx="11098213" cy="6284913"/>
          </a:xfrm>
        </p:spPr>
        <p:txBody>
          <a:bodyPr/>
          <a:lstStyle/>
          <a:p>
            <a:pPr marL="444500" indent="-444500" eaLnBrk="1">
              <a:buSzPct val="75000"/>
              <a:buFontTx/>
              <a:buChar char="•"/>
              <a:defRPr/>
            </a:pPr>
            <a:r>
              <a:rPr lang="en-US" b="1" dirty="0">
                <a:solidFill>
                  <a:srgbClr val="FFFC79"/>
                </a:solidFill>
                <a:latin typeface="Helvetica"/>
                <a:cs typeface="Helvetica"/>
                <a:sym typeface="Helvetica Light" charset="0"/>
              </a:rPr>
              <a:t>Adm. Dennis Blair </a:t>
            </a:r>
            <a:r>
              <a:rPr lang="en-US" b="1" dirty="0">
                <a:latin typeface="Helvetica"/>
                <a:cs typeface="Helvetica"/>
                <a:sym typeface="Helvetica Light" charset="0"/>
              </a:rPr>
              <a:t>- Director of National Intelligence</a:t>
            </a:r>
          </a:p>
          <a:p>
            <a:pPr marL="444500" indent="-444500" eaLnBrk="1">
              <a:buSzPct val="75000"/>
              <a:buFontTx/>
              <a:buChar char="•"/>
              <a:defRPr/>
            </a:pPr>
            <a:r>
              <a:rPr lang="en-US" b="1" dirty="0">
                <a:solidFill>
                  <a:srgbClr val="FFFC79"/>
                </a:solidFill>
                <a:latin typeface="Helvetica"/>
                <a:cs typeface="Helvetica"/>
                <a:sym typeface="Helvetica Light" charset="0"/>
              </a:rPr>
              <a:t>Susan Rice</a:t>
            </a:r>
            <a:r>
              <a:rPr lang="en-US" b="1" dirty="0">
                <a:latin typeface="Helvetica"/>
                <a:cs typeface="Helvetica"/>
                <a:sym typeface="Helvetica Light" charset="0"/>
              </a:rPr>
              <a:t> - National Security Advisor</a:t>
            </a:r>
          </a:p>
          <a:p>
            <a:pPr marL="444500" indent="-444500" eaLnBrk="1">
              <a:buSzPct val="75000"/>
              <a:buFontTx/>
              <a:buChar char="•"/>
              <a:defRPr/>
            </a:pPr>
            <a:r>
              <a:rPr lang="en-US" b="1" dirty="0">
                <a:solidFill>
                  <a:srgbClr val="FFFC79"/>
                </a:solidFill>
                <a:latin typeface="Helvetica"/>
                <a:cs typeface="Helvetica"/>
                <a:sym typeface="Helvetica Light" charset="0"/>
              </a:rPr>
              <a:t>Thomas </a:t>
            </a:r>
            <a:r>
              <a:rPr lang="en-US" b="1" dirty="0" err="1">
                <a:solidFill>
                  <a:srgbClr val="FFFC79"/>
                </a:solidFill>
                <a:latin typeface="Helvetica"/>
                <a:cs typeface="Helvetica"/>
                <a:sym typeface="Helvetica Light" charset="0"/>
              </a:rPr>
              <a:t>Donilon</a:t>
            </a:r>
            <a:r>
              <a:rPr lang="en-US" b="1" dirty="0">
                <a:latin typeface="Helvetica"/>
                <a:cs typeface="Helvetica"/>
                <a:sym typeface="Helvetica Light" charset="0"/>
              </a:rPr>
              <a:t>, National Security Advisor and Deputy Security Advisor</a:t>
            </a:r>
          </a:p>
          <a:p>
            <a:pPr marL="444500" indent="-444500" eaLnBrk="1">
              <a:buSzPct val="75000"/>
              <a:buFontTx/>
              <a:buChar char="•"/>
              <a:defRPr/>
            </a:pPr>
            <a:r>
              <a:rPr lang="en-US" b="1" dirty="0">
                <a:solidFill>
                  <a:srgbClr val="FFFC79"/>
                </a:solidFill>
                <a:latin typeface="Helvetica"/>
                <a:cs typeface="Helvetica"/>
                <a:sym typeface="Helvetica Light" charset="0"/>
              </a:rPr>
              <a:t>Gen. James Jones</a:t>
            </a:r>
            <a:r>
              <a:rPr lang="en-US" b="1" dirty="0">
                <a:latin typeface="Helvetica"/>
                <a:cs typeface="Helvetica"/>
                <a:sym typeface="Helvetica Light" charset="0"/>
              </a:rPr>
              <a:t>,  National Security Advisor</a:t>
            </a:r>
            <a:endParaRPr lang="en-US" dirty="0">
              <a:latin typeface="Helvetica"/>
              <a:cs typeface="Helvetica"/>
              <a:sym typeface="Helvetica Light"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7BBFB2C-BED6-ED4B-C7A9-8E1C8D410234}"/>
              </a:ext>
            </a:extLst>
          </p:cNvPr>
          <p:cNvSpPr>
            <a:spLocks noGrp="1" noChangeArrowheads="1"/>
          </p:cNvSpPr>
          <p:nvPr>
            <p:ph type="title"/>
          </p:nvPr>
        </p:nvSpPr>
        <p:spPr>
          <a:xfrm>
            <a:off x="952500" y="508000"/>
            <a:ext cx="11098213" cy="2159000"/>
          </a:xfrm>
        </p:spPr>
        <p:txBody>
          <a:bodyPr/>
          <a:lstStyle/>
          <a:p>
            <a:pPr defTabSz="490538" eaLnBrk="1">
              <a:defRPr/>
            </a:pPr>
            <a:r>
              <a:rPr lang="en-US" sz="6000" b="1" dirty="0" err="1">
                <a:latin typeface="Helvetica"/>
                <a:cs typeface="Helvetica"/>
                <a:sym typeface="Helvetica Light" charset="0"/>
              </a:rPr>
              <a:t>Trilaterals</a:t>
            </a:r>
            <a:r>
              <a:rPr lang="en-US" sz="6000" b="1" dirty="0">
                <a:latin typeface="Helvetica"/>
                <a:cs typeface="Helvetica"/>
                <a:sym typeface="Helvetica Light" charset="0"/>
              </a:rPr>
              <a:t> in Europe</a:t>
            </a:r>
            <a:endParaRPr lang="en-US" sz="6000" dirty="0">
              <a:latin typeface="Helvetica"/>
              <a:cs typeface="Helvetica"/>
              <a:sym typeface="Helvetica Light" charset="0"/>
            </a:endParaRPr>
          </a:p>
        </p:txBody>
      </p:sp>
      <p:sp>
        <p:nvSpPr>
          <p:cNvPr id="38914" name="Rectangle 2">
            <a:extLst>
              <a:ext uri="{FF2B5EF4-FFF2-40B4-BE49-F238E27FC236}">
                <a16:creationId xmlns:a16="http://schemas.microsoft.com/office/drawing/2014/main" id="{2D628930-4377-B76B-241A-C5F4B01B3796}"/>
              </a:ext>
            </a:extLst>
          </p:cNvPr>
          <p:cNvSpPr>
            <a:spLocks noGrp="1" noChangeArrowheads="1"/>
          </p:cNvSpPr>
          <p:nvPr>
            <p:ph type="body" idx="1"/>
          </p:nvPr>
        </p:nvSpPr>
        <p:spPr>
          <a:xfrm>
            <a:off x="1168400" y="2514600"/>
            <a:ext cx="10439400" cy="5410200"/>
          </a:xfrm>
          <a:ln>
            <a:solidFill>
              <a:srgbClr val="FFFF00"/>
            </a:solidFill>
          </a:ln>
        </p:spPr>
        <p:txBody>
          <a:bodyPr/>
          <a:lstStyle/>
          <a:p>
            <a:pPr marL="0" indent="0" eaLnBrk="1">
              <a:buSzPct val="75000"/>
            </a:pPr>
            <a:r>
              <a:rPr lang="en-US" altLang="en-US" sz="4000" i="1" dirty="0"/>
              <a:t>“Back in the early Seventies, the hope for a more united EUROPE was already full-blown — thanks in many ways to the individual energies previously spent by so many of the Trilateral Commission’s earliest members.” (</a:t>
            </a:r>
            <a:r>
              <a:rPr lang="en-US" altLang="en-US" sz="4000" i="1" dirty="0">
                <a:solidFill>
                  <a:srgbClr val="FFFF00"/>
                </a:solidFill>
              </a:rPr>
              <a:t>David Rockefeller</a:t>
            </a:r>
            <a:r>
              <a:rPr lang="en-US" altLang="en-US" sz="4000" i="1" dirty="0"/>
              <a:t>; </a:t>
            </a:r>
            <a:r>
              <a:rPr lang="en-US" altLang="en-US" sz="2400" i="1" u="sng" dirty="0"/>
              <a:t>In the Beginning; The Trilateral Commission at 25</a:t>
            </a:r>
            <a:r>
              <a:rPr lang="en-US" altLang="en-US" sz="2400" i="1" dirty="0"/>
              <a:t>, 1998, p.11)</a:t>
            </a:r>
            <a:endParaRPr lang="en-US" altLang="en-US" sz="2400" dirty="0">
              <a:latin typeface="Helvetica" pitchFamily="2"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9" name="Picture 1" descr="pasted-image-small.png">
            <a:extLst>
              <a:ext uri="{FF2B5EF4-FFF2-40B4-BE49-F238E27FC236}">
                <a16:creationId xmlns:a16="http://schemas.microsoft.com/office/drawing/2014/main" id="{CD6C65CA-DD97-6FDD-8235-47CFF5B359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308100"/>
            <a:ext cx="11882437" cy="792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170" name="Rectangle 2">
            <a:extLst>
              <a:ext uri="{FF2B5EF4-FFF2-40B4-BE49-F238E27FC236}">
                <a16:creationId xmlns:a16="http://schemas.microsoft.com/office/drawing/2014/main" id="{BA0242B9-A53B-260E-811A-3C5EEC2E0ADC}"/>
              </a:ext>
            </a:extLst>
          </p:cNvPr>
          <p:cNvSpPr>
            <a:spLocks noGrp="1" noChangeArrowheads="1"/>
          </p:cNvSpPr>
          <p:nvPr>
            <p:ph type="title"/>
          </p:nvPr>
        </p:nvSpPr>
        <p:spPr>
          <a:xfrm>
            <a:off x="477838" y="635000"/>
            <a:ext cx="11780837" cy="2159000"/>
          </a:xfrm>
        </p:spPr>
        <p:txBody>
          <a:bodyPr/>
          <a:lstStyle/>
          <a:p>
            <a:pPr eaLnBrk="1">
              <a:defRPr/>
            </a:pPr>
            <a:r>
              <a:rPr lang="en-US" sz="5400" b="1" dirty="0">
                <a:solidFill>
                  <a:schemeClr val="tx1"/>
                </a:solidFill>
                <a:latin typeface="Helvetica"/>
                <a:cs typeface="Helvetica"/>
                <a:sym typeface="Helvetica Light" charset="0"/>
              </a:rPr>
              <a:t>1976: Executive Office Hijacked</a:t>
            </a:r>
            <a:endParaRPr lang="en-US" sz="5400" dirty="0">
              <a:solidFill>
                <a:schemeClr val="tx1"/>
              </a:solidFill>
              <a:latin typeface="Helvetica"/>
              <a:cs typeface="Helvetica"/>
              <a:sym typeface="Helvetica Light" charset="0"/>
            </a:endParaRPr>
          </a:p>
        </p:txBody>
      </p:sp>
      <p:sp>
        <p:nvSpPr>
          <p:cNvPr id="7171" name="Rectangle 3">
            <a:extLst>
              <a:ext uri="{FF2B5EF4-FFF2-40B4-BE49-F238E27FC236}">
                <a16:creationId xmlns:a16="http://schemas.microsoft.com/office/drawing/2014/main" id="{6F502449-1813-210E-9032-0D2375C34E4B}"/>
              </a:ext>
            </a:extLst>
          </p:cNvPr>
          <p:cNvSpPr>
            <a:spLocks noGrp="1" noChangeArrowheads="1"/>
          </p:cNvSpPr>
          <p:nvPr>
            <p:ph type="body" idx="1"/>
          </p:nvPr>
        </p:nvSpPr>
        <p:spPr>
          <a:xfrm>
            <a:off x="952500" y="2438400"/>
            <a:ext cx="11098213" cy="6284913"/>
          </a:xfrm>
        </p:spPr>
        <p:txBody>
          <a:bodyPr/>
          <a:lstStyle/>
          <a:p>
            <a:pPr marL="660400" indent="-660400" eaLnBrk="1">
              <a:buFontTx/>
              <a:buAutoNum type="arabicPeriod"/>
              <a:defRPr/>
            </a:pPr>
            <a:r>
              <a:rPr lang="en-US" b="1" dirty="0">
                <a:solidFill>
                  <a:srgbClr val="FFFF00"/>
                </a:solidFill>
                <a:latin typeface="Helvetica"/>
                <a:cs typeface="Helvetica"/>
                <a:sym typeface="Helvetica Light" charset="0"/>
              </a:rPr>
              <a:t>Jimmy Carter</a:t>
            </a:r>
            <a:r>
              <a:rPr lang="en-US" b="1" dirty="0">
                <a:latin typeface="Helvetica"/>
                <a:cs typeface="Helvetica"/>
                <a:sym typeface="Helvetica Light" charset="0"/>
              </a:rPr>
              <a:t> (</a:t>
            </a:r>
            <a:r>
              <a:rPr lang="en-US" b="1" dirty="0">
                <a:solidFill>
                  <a:srgbClr val="FFFF00"/>
                </a:solidFill>
                <a:latin typeface="Helvetica"/>
                <a:cs typeface="Helvetica"/>
                <a:sym typeface="Helvetica Light" charset="0"/>
              </a:rPr>
              <a:t>&amp; Mondale</a:t>
            </a:r>
            <a:r>
              <a:rPr lang="en-US" b="1" dirty="0">
                <a:latin typeface="Helvetica"/>
                <a:cs typeface="Helvetica"/>
                <a:sym typeface="Helvetica Light" charset="0"/>
              </a:rPr>
              <a:t>)- Member of TC, picked by </a:t>
            </a:r>
            <a:r>
              <a:rPr lang="en-US" b="1" dirty="0">
                <a:solidFill>
                  <a:srgbClr val="FFFF00"/>
                </a:solidFill>
                <a:latin typeface="Helvetica"/>
                <a:cs typeface="Helvetica"/>
                <a:sym typeface="Helvetica Light" charset="0"/>
              </a:rPr>
              <a:t>Brzezinski</a:t>
            </a:r>
            <a:r>
              <a:rPr lang="en-US" b="1" dirty="0">
                <a:latin typeface="Helvetica"/>
                <a:cs typeface="Helvetica"/>
                <a:sym typeface="Helvetica Light" charset="0"/>
              </a:rPr>
              <a:t> to run for President</a:t>
            </a:r>
          </a:p>
          <a:p>
            <a:pPr marL="660400" indent="-660400" eaLnBrk="1">
              <a:buFontTx/>
              <a:buAutoNum type="arabicPeriod"/>
              <a:defRPr/>
            </a:pPr>
            <a:r>
              <a:rPr lang="en-US" b="1" dirty="0">
                <a:latin typeface="Helvetica"/>
                <a:cs typeface="Helvetica"/>
                <a:sym typeface="Helvetica Light" charset="0"/>
              </a:rPr>
              <a:t>Brzezinski immediately appointed to be National Security Advisor. </a:t>
            </a:r>
          </a:p>
          <a:p>
            <a:pPr marL="660400" indent="-660400" eaLnBrk="1">
              <a:buFontTx/>
              <a:buAutoNum type="arabicPeriod"/>
              <a:defRPr/>
            </a:pPr>
            <a:r>
              <a:rPr lang="en-US" b="1" dirty="0">
                <a:latin typeface="Helvetica"/>
                <a:cs typeface="Helvetica"/>
                <a:sym typeface="Helvetica Light" charset="0"/>
              </a:rPr>
              <a:t>Carter then appointed almost 1/3 of TC members to top cabinet and Administration posts.</a:t>
            </a:r>
            <a:endParaRPr lang="en-US" dirty="0">
              <a:latin typeface="Helvetica"/>
              <a:cs typeface="Helvetica"/>
              <a:sym typeface="Helvetica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5"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17EC1B33-B418-92D3-F9EA-5D5EABB05081}"/>
              </a:ext>
            </a:extLst>
          </p:cNvPr>
          <p:cNvSpPr>
            <a:spLocks noGrp="1" noChangeArrowheads="1"/>
          </p:cNvSpPr>
          <p:nvPr>
            <p:ph type="title"/>
          </p:nvPr>
        </p:nvSpPr>
        <p:spPr>
          <a:xfrm>
            <a:off x="952500" y="254000"/>
            <a:ext cx="11098213" cy="2159000"/>
          </a:xfrm>
        </p:spPr>
        <p:txBody>
          <a:bodyPr/>
          <a:lstStyle/>
          <a:p>
            <a:pPr eaLnBrk="1">
              <a:defRPr/>
            </a:pPr>
            <a:r>
              <a:rPr lang="en-US" sz="9700" b="1" dirty="0">
                <a:sym typeface="Helvetica Light" charset="0"/>
              </a:rPr>
              <a:t>Conclusions</a:t>
            </a:r>
            <a:endParaRPr lang="en-US" b="1" dirty="0">
              <a:sym typeface="Helvetica Light" charset="0"/>
            </a:endParaRPr>
          </a:p>
        </p:txBody>
      </p:sp>
      <p:sp>
        <p:nvSpPr>
          <p:cNvPr id="39938" name="Rectangle 2">
            <a:extLst>
              <a:ext uri="{FF2B5EF4-FFF2-40B4-BE49-F238E27FC236}">
                <a16:creationId xmlns:a16="http://schemas.microsoft.com/office/drawing/2014/main" id="{B1910525-FD6D-36A6-FE93-D5B953430FB6}"/>
              </a:ext>
            </a:extLst>
          </p:cNvPr>
          <p:cNvSpPr>
            <a:spLocks noGrp="1" noChangeArrowheads="1"/>
          </p:cNvSpPr>
          <p:nvPr>
            <p:ph type="body" idx="1"/>
          </p:nvPr>
        </p:nvSpPr>
        <p:spPr>
          <a:xfrm>
            <a:off x="874713" y="2374900"/>
            <a:ext cx="11006137" cy="6284913"/>
          </a:xfrm>
        </p:spPr>
        <p:txBody>
          <a:bodyPr/>
          <a:lstStyle/>
          <a:p>
            <a:pPr marL="457200" indent="-457200" defTabSz="320675" eaLnBrk="1">
              <a:spcBef>
                <a:spcPts val="2300"/>
              </a:spcBef>
              <a:buSzPct val="75000"/>
              <a:buFont typeface="Wingdings" pitchFamily="2" charset="2"/>
              <a:buChar char="u"/>
            </a:pPr>
            <a:r>
              <a:rPr lang="en-US" altLang="en-US" sz="3300" b="1">
                <a:latin typeface="Helvetica" pitchFamily="2" charset="0"/>
              </a:rPr>
              <a:t>Technocracy is very close to total omnipotence</a:t>
            </a:r>
          </a:p>
          <a:p>
            <a:pPr marL="457200" indent="-457200" defTabSz="320675" eaLnBrk="1">
              <a:spcBef>
                <a:spcPts val="2300"/>
              </a:spcBef>
              <a:buSzPct val="75000"/>
              <a:buFont typeface="Wingdings" pitchFamily="2" charset="2"/>
              <a:buChar char="u"/>
            </a:pPr>
            <a:r>
              <a:rPr lang="en-US" altLang="en-US" sz="3300" b="1">
                <a:latin typeface="Helvetica" pitchFamily="2" charset="0"/>
              </a:rPr>
              <a:t>It is “old religion” but newly implemented by the Trilateral Commission as the “green economy”</a:t>
            </a:r>
          </a:p>
          <a:p>
            <a:pPr marL="457200" indent="-457200" defTabSz="320675" eaLnBrk="1">
              <a:spcBef>
                <a:spcPts val="2300"/>
              </a:spcBef>
              <a:buSzPct val="75000"/>
              <a:buFont typeface="Wingdings" pitchFamily="2" charset="2"/>
              <a:buChar char="u"/>
            </a:pPr>
            <a:r>
              <a:rPr lang="en-US" altLang="en-US" sz="3300" b="1">
                <a:latin typeface="Helvetica" pitchFamily="2" charset="0"/>
              </a:rPr>
              <a:t>It is the primary sponsor of programs like Agenda 21, Sustainable Development, Smart Grid, Biodiversity, Wildlands Project, etc. </a:t>
            </a:r>
          </a:p>
          <a:p>
            <a:pPr marL="457200" indent="-457200" defTabSz="320675" eaLnBrk="1">
              <a:spcBef>
                <a:spcPts val="2300"/>
              </a:spcBef>
              <a:buSzPct val="75000"/>
              <a:buFont typeface="Wingdings" pitchFamily="2" charset="2"/>
              <a:buChar char="u"/>
            </a:pPr>
            <a:r>
              <a:rPr lang="en-US" altLang="en-US" sz="3300" b="1">
                <a:latin typeface="Helvetica" pitchFamily="2" charset="0"/>
              </a:rPr>
              <a:t>It will result in Scientific Dictatorship ala Brave New World (Huxley, 1932) and Nineteen Eighty Four (Orwell, 1948)</a:t>
            </a:r>
          </a:p>
          <a:p>
            <a:pPr marL="457200" indent="-457200" defTabSz="320675" eaLnBrk="1">
              <a:spcBef>
                <a:spcPts val="2300"/>
              </a:spcBef>
              <a:buSzPct val="75000"/>
              <a:buFontTx/>
              <a:buChar char="•"/>
            </a:pPr>
            <a:endParaRPr lang="en-US" altLang="en-US">
              <a:latin typeface="Helvetica" pitchFamily="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dissolve">
                                      <p:cBhvr>
                                        <p:cTn id="7" dur="500"/>
                                        <p:tgtEl>
                                          <p:spTgt spid="399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9938">
                                            <p:txEl>
                                              <p:pRg st="1" end="1"/>
                                            </p:txEl>
                                          </p:spTgt>
                                        </p:tgtEl>
                                        <p:attrNameLst>
                                          <p:attrName>style.visibility</p:attrName>
                                        </p:attrNameLst>
                                      </p:cBhvr>
                                      <p:to>
                                        <p:strVal val="visible"/>
                                      </p:to>
                                    </p:set>
                                    <p:animEffect transition="in" filter="dissolve">
                                      <p:cBhvr>
                                        <p:cTn id="12" dur="500"/>
                                        <p:tgtEl>
                                          <p:spTgt spid="399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938">
                                            <p:txEl>
                                              <p:pRg st="2" end="2"/>
                                            </p:txEl>
                                          </p:spTgt>
                                        </p:tgtEl>
                                        <p:attrNameLst>
                                          <p:attrName>style.visibility</p:attrName>
                                        </p:attrNameLst>
                                      </p:cBhvr>
                                      <p:to>
                                        <p:strVal val="visible"/>
                                      </p:to>
                                    </p:set>
                                    <p:animEffect transition="in" filter="dissolve">
                                      <p:cBhvr>
                                        <p:cTn id="17" dur="500"/>
                                        <p:tgtEl>
                                          <p:spTgt spid="3993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9938">
                                            <p:txEl>
                                              <p:pRg st="3" end="3"/>
                                            </p:txEl>
                                          </p:spTgt>
                                        </p:tgtEl>
                                        <p:attrNameLst>
                                          <p:attrName>style.visibility</p:attrName>
                                        </p:attrNameLst>
                                      </p:cBhvr>
                                      <p:to>
                                        <p:strVal val="visible"/>
                                      </p:to>
                                    </p:set>
                                    <p:animEffect transition="in" filter="dissolve">
                                      <p:cBhvr>
                                        <p:cTn id="22" dur="500"/>
                                        <p:tgtEl>
                                          <p:spTgt spid="399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bldLvl="5"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E39606D5-89C5-6989-EBAA-FCBB0F9BF995}"/>
              </a:ext>
            </a:extLst>
          </p:cNvPr>
          <p:cNvSpPr>
            <a:spLocks noGrp="1" noChangeArrowheads="1"/>
          </p:cNvSpPr>
          <p:nvPr>
            <p:ph type="title"/>
          </p:nvPr>
        </p:nvSpPr>
        <p:spPr>
          <a:xfrm>
            <a:off x="1168400" y="3962400"/>
            <a:ext cx="11098213" cy="2159000"/>
          </a:xfrm>
        </p:spPr>
        <p:txBody>
          <a:bodyPr/>
          <a:lstStyle/>
          <a:p>
            <a:pPr eaLnBrk="1">
              <a:defRPr/>
            </a:pPr>
            <a:r>
              <a:rPr lang="en-US" sz="12900" b="1" dirty="0">
                <a:sym typeface="Helvetica Light" charset="0"/>
              </a:rPr>
              <a:t>Thank You!</a:t>
            </a:r>
            <a:endParaRPr lang="en-US" dirty="0">
              <a:sym typeface="Helvetica Light"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30259CB0-F742-9A7B-C5F4-3A9DE0E36538}"/>
              </a:ext>
            </a:extLst>
          </p:cNvPr>
          <p:cNvSpPr>
            <a:spLocks noGrp="1" noChangeArrowheads="1"/>
          </p:cNvSpPr>
          <p:nvPr>
            <p:ph type="title"/>
          </p:nvPr>
        </p:nvSpPr>
        <p:spPr>
          <a:xfrm>
            <a:off x="952500" y="254000"/>
            <a:ext cx="11098213" cy="2159000"/>
          </a:xfrm>
        </p:spPr>
        <p:txBody>
          <a:bodyPr/>
          <a:lstStyle/>
          <a:p>
            <a:pPr defTabSz="547688" eaLnBrk="1">
              <a:defRPr/>
            </a:pPr>
            <a:r>
              <a:rPr lang="en-US" sz="7500" b="1" dirty="0">
                <a:latin typeface="Helvetica"/>
                <a:cs typeface="Helvetica"/>
                <a:sym typeface="Helvetica Light" charset="0"/>
              </a:rPr>
              <a:t>Original Trilateral Policy</a:t>
            </a:r>
            <a:endParaRPr lang="en-US" dirty="0">
              <a:latin typeface="Helvetica"/>
              <a:cs typeface="Helvetica"/>
              <a:sym typeface="Helvetica Light" charset="0"/>
            </a:endParaRPr>
          </a:p>
        </p:txBody>
      </p:sp>
      <p:sp>
        <p:nvSpPr>
          <p:cNvPr id="8194" name="Rectangle 2">
            <a:extLst>
              <a:ext uri="{FF2B5EF4-FFF2-40B4-BE49-F238E27FC236}">
                <a16:creationId xmlns:a16="http://schemas.microsoft.com/office/drawing/2014/main" id="{562A8A08-7399-26B6-FCAA-0B1332B68B79}"/>
              </a:ext>
            </a:extLst>
          </p:cNvPr>
          <p:cNvSpPr>
            <a:spLocks noGrp="1" noChangeArrowheads="1"/>
          </p:cNvSpPr>
          <p:nvPr>
            <p:ph type="body" idx="1"/>
          </p:nvPr>
        </p:nvSpPr>
        <p:spPr>
          <a:xfrm>
            <a:off x="1397000" y="2325688"/>
            <a:ext cx="10294938" cy="6284912"/>
          </a:xfrm>
        </p:spPr>
        <p:txBody>
          <a:bodyPr/>
          <a:lstStyle/>
          <a:p>
            <a:pPr marL="642938" indent="-642938" eaLnBrk="1">
              <a:buSzPct val="75000"/>
              <a:buFontTx/>
              <a:buChar char="•"/>
            </a:pPr>
            <a:r>
              <a:rPr lang="en-US" altLang="en-US" sz="5500" b="1">
                <a:latin typeface="Helvetica" pitchFamily="2" charset="0"/>
              </a:rPr>
              <a:t>Foster a </a:t>
            </a:r>
            <a:r>
              <a:rPr lang="ja-JP" altLang="en-US" sz="5500" b="1">
                <a:latin typeface="Helvetica" pitchFamily="2" charset="0"/>
              </a:rPr>
              <a:t>“</a:t>
            </a:r>
            <a:r>
              <a:rPr lang="en-US" altLang="ja-JP" sz="5500" b="1">
                <a:solidFill>
                  <a:srgbClr val="FFFC79"/>
                </a:solidFill>
                <a:latin typeface="Helvetica" pitchFamily="2" charset="0"/>
              </a:rPr>
              <a:t>New International Economic Order</a:t>
            </a:r>
            <a:r>
              <a:rPr lang="ja-JP" altLang="en-US" sz="5500" b="1">
                <a:latin typeface="Helvetica" pitchFamily="2" charset="0"/>
              </a:rPr>
              <a:t>”</a:t>
            </a:r>
            <a:endParaRPr lang="en-US" altLang="ja-JP" sz="5500" b="1">
              <a:latin typeface="Helvetica" pitchFamily="2" charset="0"/>
            </a:endParaRPr>
          </a:p>
          <a:p>
            <a:pPr marL="642938" indent="-642938" eaLnBrk="1">
              <a:buSzPct val="75000"/>
              <a:buFontTx/>
              <a:buChar char="•"/>
            </a:pPr>
            <a:r>
              <a:rPr lang="en-US" altLang="en-US" sz="5500" b="1">
                <a:latin typeface="Helvetica" pitchFamily="2" charset="0"/>
              </a:rPr>
              <a:t>Promote </a:t>
            </a:r>
            <a:r>
              <a:rPr lang="en-US" altLang="en-US" sz="5500" b="1">
                <a:solidFill>
                  <a:srgbClr val="FFFC79"/>
                </a:solidFill>
                <a:latin typeface="Helvetica" pitchFamily="2" charset="0"/>
              </a:rPr>
              <a:t>Interdependence</a:t>
            </a:r>
            <a:endParaRPr lang="en-US" altLang="en-US" sz="5500" b="1">
              <a:latin typeface="Helvetica" pitchFamily="2" charset="0"/>
            </a:endParaRPr>
          </a:p>
          <a:p>
            <a:pPr marL="642938" indent="-642938" eaLnBrk="1">
              <a:buSzPct val="75000"/>
              <a:buFontTx/>
              <a:buChar char="•"/>
            </a:pPr>
            <a:r>
              <a:rPr lang="en-US" altLang="en-US" sz="5500" b="1">
                <a:latin typeface="Helvetica" pitchFamily="2" charset="0"/>
              </a:rPr>
              <a:t>Promote </a:t>
            </a:r>
            <a:r>
              <a:rPr lang="en-US" altLang="en-US" sz="5500" b="1">
                <a:solidFill>
                  <a:srgbClr val="FFFC79"/>
                </a:solidFill>
                <a:latin typeface="Helvetica" pitchFamily="2" charset="0"/>
              </a:rPr>
              <a:t>Free Trade</a:t>
            </a:r>
            <a:r>
              <a:rPr lang="en-US" altLang="en-US" sz="5500" b="1">
                <a:latin typeface="Helvetica" pitchFamily="2" charset="0"/>
              </a:rPr>
              <a:t> by dismantling tariffs &amp; trade barriers.</a:t>
            </a:r>
            <a:endParaRPr lang="en-US" altLang="en-US">
              <a:latin typeface="Helvetica" pitchFamily="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dissolve">
                                      <p:cBhvr>
                                        <p:cTn id="12" dur="500"/>
                                        <p:tgtEl>
                                          <p:spTgt spid="8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dissolve">
                                      <p:cBhvr>
                                        <p:cTn id="17" dur="500"/>
                                        <p:tgtEl>
                                          <p:spTgt spid="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8E9D3CDD-7BB9-A994-0EDD-3BDC935F041B}"/>
              </a:ext>
            </a:extLst>
          </p:cNvPr>
          <p:cNvSpPr>
            <a:spLocks noGrp="1" noChangeArrowheads="1"/>
          </p:cNvSpPr>
          <p:nvPr>
            <p:ph type="title"/>
          </p:nvPr>
        </p:nvSpPr>
        <p:spPr>
          <a:xfrm>
            <a:off x="952500" y="546100"/>
            <a:ext cx="11098213" cy="2159000"/>
          </a:xfrm>
        </p:spPr>
        <p:txBody>
          <a:bodyPr/>
          <a:lstStyle/>
          <a:p>
            <a:pPr eaLnBrk="1">
              <a:defRPr/>
            </a:pPr>
            <a:r>
              <a:rPr lang="en-US" sz="6200" b="1" dirty="0">
                <a:latin typeface="Helvetica"/>
                <a:cs typeface="Helvetica"/>
                <a:sym typeface="Helvetica Light" charset="0"/>
              </a:rPr>
              <a:t>The book that set the course</a:t>
            </a:r>
            <a:endParaRPr lang="en-US" dirty="0">
              <a:latin typeface="Helvetica"/>
              <a:cs typeface="Helvetica"/>
              <a:sym typeface="Helvetica Light" charset="0"/>
            </a:endParaRPr>
          </a:p>
        </p:txBody>
      </p:sp>
      <p:pic>
        <p:nvPicPr>
          <p:cNvPr id="9218" name="Picture 2" descr="pasted-image.png">
            <a:extLst>
              <a:ext uri="{FF2B5EF4-FFF2-40B4-BE49-F238E27FC236}">
                <a16:creationId xmlns:a16="http://schemas.microsoft.com/office/drawing/2014/main" id="{F0D350A2-0AFE-FC50-C53C-2853C08EDA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2600" y="2908300"/>
            <a:ext cx="3884613" cy="5662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6AA0207-5D3A-9C50-6AE1-0E68345BA6A1}"/>
              </a:ext>
            </a:extLst>
          </p:cNvPr>
          <p:cNvSpPr>
            <a:spLocks noGrp="1" noChangeArrowheads="1"/>
          </p:cNvSpPr>
          <p:nvPr>
            <p:ph type="title"/>
          </p:nvPr>
        </p:nvSpPr>
        <p:spPr>
          <a:xfrm>
            <a:off x="939800" y="1524000"/>
            <a:ext cx="11098213" cy="1905000"/>
          </a:xfrm>
        </p:spPr>
        <p:txBody>
          <a:bodyPr/>
          <a:lstStyle/>
          <a:p>
            <a:pPr defTabSz="490538" eaLnBrk="1"/>
            <a:r>
              <a:rPr lang="en-US" altLang="en-US" sz="6000">
                <a:latin typeface="Helvetica" pitchFamily="2" charset="0"/>
              </a:rPr>
              <a:t>Brzezinski’s Stages of</a:t>
            </a:r>
            <a:br>
              <a:rPr lang="en-US" altLang="en-US" sz="6000">
                <a:latin typeface="Helvetica" pitchFamily="2" charset="0"/>
              </a:rPr>
            </a:br>
            <a:r>
              <a:rPr lang="en-US" altLang="en-US" sz="6000">
                <a:latin typeface="Helvetica" pitchFamily="2" charset="0"/>
              </a:rPr>
              <a:t> Societal Development</a:t>
            </a:r>
          </a:p>
        </p:txBody>
      </p:sp>
      <p:sp>
        <p:nvSpPr>
          <p:cNvPr id="10242" name="Rectangle 2">
            <a:extLst>
              <a:ext uri="{FF2B5EF4-FFF2-40B4-BE49-F238E27FC236}">
                <a16:creationId xmlns:a16="http://schemas.microsoft.com/office/drawing/2014/main" id="{A5A54754-E887-0C7E-8504-2802F6186AB1}"/>
              </a:ext>
            </a:extLst>
          </p:cNvPr>
          <p:cNvSpPr>
            <a:spLocks noGrp="1" noChangeArrowheads="1"/>
          </p:cNvSpPr>
          <p:nvPr>
            <p:ph type="body" idx="1"/>
          </p:nvPr>
        </p:nvSpPr>
        <p:spPr>
          <a:xfrm>
            <a:off x="1168400" y="3657600"/>
            <a:ext cx="10769600" cy="5133975"/>
          </a:xfrm>
        </p:spPr>
        <p:txBody>
          <a:bodyPr/>
          <a:lstStyle/>
          <a:p>
            <a:pPr marL="403225" indent="-403225" defTabSz="314325" eaLnBrk="1">
              <a:spcBef>
                <a:spcPts val="2200"/>
              </a:spcBef>
              <a:buSzPct val="75000"/>
              <a:buFontTx/>
              <a:buChar char="•"/>
            </a:pPr>
            <a:r>
              <a:rPr lang="en-US" altLang="en-US" sz="3400" b="1" dirty="0">
                <a:solidFill>
                  <a:srgbClr val="FFFC79"/>
                </a:solidFill>
                <a:latin typeface="Helvetica" pitchFamily="2" charset="0"/>
              </a:rPr>
              <a:t>Religious</a:t>
            </a:r>
            <a:r>
              <a:rPr lang="en-US" altLang="en-US" sz="3400" b="1" dirty="0">
                <a:latin typeface="Helvetica" pitchFamily="2" charset="0"/>
              </a:rPr>
              <a:t> - Narrow-minded, massive ignorance</a:t>
            </a:r>
          </a:p>
          <a:p>
            <a:pPr marL="403225" indent="-403225" defTabSz="314325" eaLnBrk="1">
              <a:spcBef>
                <a:spcPts val="2200"/>
              </a:spcBef>
              <a:buSzPct val="75000"/>
              <a:buFontTx/>
              <a:buChar char="•"/>
            </a:pPr>
            <a:r>
              <a:rPr lang="en-US" altLang="en-US" sz="3400" b="1" dirty="0">
                <a:solidFill>
                  <a:srgbClr val="FFFC79"/>
                </a:solidFill>
                <a:latin typeface="Helvetica" pitchFamily="2" charset="0"/>
              </a:rPr>
              <a:t>Nationalism</a:t>
            </a:r>
            <a:r>
              <a:rPr lang="en-US" altLang="en-US" sz="3400" b="1" dirty="0">
                <a:latin typeface="Helvetica" pitchFamily="2" charset="0"/>
              </a:rPr>
              <a:t> - Equality before the law</a:t>
            </a:r>
          </a:p>
          <a:p>
            <a:pPr marL="403225" indent="-403225" defTabSz="314325" eaLnBrk="1">
              <a:spcBef>
                <a:spcPts val="2200"/>
              </a:spcBef>
              <a:buSzPct val="75000"/>
              <a:buFontTx/>
              <a:buChar char="•"/>
            </a:pPr>
            <a:r>
              <a:rPr lang="en-US" altLang="en-US" sz="3400" b="1" dirty="0">
                <a:solidFill>
                  <a:srgbClr val="FFFC79"/>
                </a:solidFill>
                <a:latin typeface="Helvetica" pitchFamily="2" charset="0"/>
              </a:rPr>
              <a:t>Marxism</a:t>
            </a:r>
            <a:r>
              <a:rPr lang="en-US" altLang="en-US" sz="3400" b="1" dirty="0">
                <a:latin typeface="Helvetica" pitchFamily="2" charset="0"/>
              </a:rPr>
              <a:t> - </a:t>
            </a:r>
            <a:r>
              <a:rPr lang="ja-JP" altLang="en-US" sz="3400" b="1">
                <a:latin typeface="Helvetica" pitchFamily="2" charset="0"/>
              </a:rPr>
              <a:t>“</a:t>
            </a:r>
            <a:r>
              <a:rPr lang="en-US" altLang="ja-JP" sz="3400" b="1" i="1" dirty="0">
                <a:latin typeface="Helvetica" pitchFamily="2" charset="0"/>
              </a:rPr>
              <a:t>represents a further vital and creative stage in the maturing of man</a:t>
            </a:r>
            <a:r>
              <a:rPr lang="ja-JP" altLang="en-US" sz="3400" b="1" i="1">
                <a:latin typeface="Helvetica" pitchFamily="2" charset="0"/>
              </a:rPr>
              <a:t>’</a:t>
            </a:r>
            <a:r>
              <a:rPr lang="en-US" altLang="ja-JP" sz="3400" b="1" i="1" dirty="0">
                <a:latin typeface="Helvetica" pitchFamily="2" charset="0"/>
              </a:rPr>
              <a:t>s universal vision.</a:t>
            </a:r>
            <a:r>
              <a:rPr lang="ja-JP" altLang="en-US" sz="3400" b="1">
                <a:latin typeface="Helvetica" pitchFamily="2" charset="0"/>
              </a:rPr>
              <a:t>”</a:t>
            </a:r>
            <a:endParaRPr lang="en-US" altLang="ja-JP" sz="3400" b="1" dirty="0">
              <a:latin typeface="Helvetica" pitchFamily="2" charset="0"/>
            </a:endParaRPr>
          </a:p>
          <a:p>
            <a:pPr marL="403225" indent="-403225" defTabSz="314325" eaLnBrk="1">
              <a:spcBef>
                <a:spcPts val="2200"/>
              </a:spcBef>
              <a:buSzPct val="75000"/>
              <a:buFontTx/>
              <a:buChar char="•"/>
            </a:pPr>
            <a:r>
              <a:rPr lang="en-US" altLang="en-US" sz="3400" b="1" dirty="0">
                <a:solidFill>
                  <a:srgbClr val="FFFC79"/>
                </a:solidFill>
                <a:latin typeface="Helvetica" pitchFamily="2" charset="0"/>
              </a:rPr>
              <a:t>Technetronic</a:t>
            </a:r>
            <a:r>
              <a:rPr lang="en-US" altLang="en-US" sz="3400" b="1" dirty="0">
                <a:solidFill>
                  <a:srgbClr val="FFFB00"/>
                </a:solidFill>
                <a:latin typeface="Helvetica" pitchFamily="2" charset="0"/>
              </a:rPr>
              <a:t> </a:t>
            </a:r>
            <a:r>
              <a:rPr lang="en-US" altLang="en-US" sz="3400" b="1" dirty="0">
                <a:latin typeface="Helvetica" pitchFamily="2" charset="0"/>
              </a:rPr>
              <a:t>- rational humanism on a global scale – the result of American-Communist evolutionary transformations. - (Between Two Ages)</a:t>
            </a:r>
            <a:endParaRPr lang="en-US" altLang="en-US" dirty="0">
              <a:latin typeface="Helvetica" pitchFamily="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dissolve">
                                      <p:cBhvr>
                                        <p:cTn id="7" dur="5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2">
                                            <p:txEl>
                                              <p:pRg st="1" end="1"/>
                                            </p:txEl>
                                          </p:spTgt>
                                        </p:tgtEl>
                                        <p:attrNameLst>
                                          <p:attrName>style.visibility</p:attrName>
                                        </p:attrNameLst>
                                      </p:cBhvr>
                                      <p:to>
                                        <p:strVal val="visible"/>
                                      </p:to>
                                    </p:set>
                                    <p:animEffect transition="in" filter="dissolve">
                                      <p:cBhvr>
                                        <p:cTn id="12" dur="500"/>
                                        <p:tgtEl>
                                          <p:spTgt spid="102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242">
                                            <p:txEl>
                                              <p:pRg st="2" end="2"/>
                                            </p:txEl>
                                          </p:spTgt>
                                        </p:tgtEl>
                                        <p:attrNameLst>
                                          <p:attrName>style.visibility</p:attrName>
                                        </p:attrNameLst>
                                      </p:cBhvr>
                                      <p:to>
                                        <p:strVal val="visible"/>
                                      </p:to>
                                    </p:set>
                                    <p:animEffect transition="in" filter="dissolve">
                                      <p:cBhvr>
                                        <p:cTn id="17" dur="500"/>
                                        <p:tgtEl>
                                          <p:spTgt spid="102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242">
                                            <p:txEl>
                                              <p:pRg st="3" end="3"/>
                                            </p:txEl>
                                          </p:spTgt>
                                        </p:tgtEl>
                                        <p:attrNameLst>
                                          <p:attrName>style.visibility</p:attrName>
                                        </p:attrNameLst>
                                      </p:cBhvr>
                                      <p:to>
                                        <p:strVal val="visible"/>
                                      </p:to>
                                    </p:set>
                                    <p:animEffect transition="in" filter="dissolve">
                                      <p:cBhvr>
                                        <p:cTn id="22" dur="500"/>
                                        <p:tgtEl>
                                          <p:spTgt spid="102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bldLvl="5"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8D1F2E41-D85D-2C03-1331-AE946A58FDB8}"/>
              </a:ext>
            </a:extLst>
          </p:cNvPr>
          <p:cNvSpPr>
            <a:spLocks noGrp="1" noChangeArrowheads="1"/>
          </p:cNvSpPr>
          <p:nvPr>
            <p:ph type="title"/>
          </p:nvPr>
        </p:nvSpPr>
        <p:spPr>
          <a:xfrm>
            <a:off x="952500" y="508000"/>
            <a:ext cx="11098213" cy="2159000"/>
          </a:xfrm>
        </p:spPr>
        <p:txBody>
          <a:bodyPr/>
          <a:lstStyle/>
          <a:p>
            <a:pPr defTabSz="495300" eaLnBrk="1">
              <a:defRPr/>
            </a:pPr>
            <a:r>
              <a:rPr lang="en-US" sz="6800" b="1" dirty="0" err="1">
                <a:latin typeface="Helvetica"/>
                <a:cs typeface="Helvetica"/>
                <a:sym typeface="Helvetica Light" charset="0"/>
              </a:rPr>
              <a:t>Zbigniew</a:t>
            </a:r>
            <a:r>
              <a:rPr lang="en-US" sz="6800" b="1" dirty="0">
                <a:latin typeface="Helvetica"/>
                <a:cs typeface="Helvetica"/>
                <a:sym typeface="Helvetica Light" charset="0"/>
              </a:rPr>
              <a:t> Brzezinski - 1970 </a:t>
            </a:r>
            <a:endParaRPr lang="en-US" dirty="0">
              <a:latin typeface="Helvetica"/>
              <a:cs typeface="Helvetica"/>
              <a:sym typeface="Helvetica Light" charset="0"/>
            </a:endParaRPr>
          </a:p>
        </p:txBody>
      </p:sp>
      <p:sp>
        <p:nvSpPr>
          <p:cNvPr id="11266" name="AutoShape 2">
            <a:extLst>
              <a:ext uri="{FF2B5EF4-FFF2-40B4-BE49-F238E27FC236}">
                <a16:creationId xmlns:a16="http://schemas.microsoft.com/office/drawing/2014/main" id="{34BFD706-CBC0-9CAE-7065-0DA4A1CE62DA}"/>
              </a:ext>
            </a:extLst>
          </p:cNvPr>
          <p:cNvSpPr>
            <a:spLocks/>
          </p:cNvSpPr>
          <p:nvPr/>
        </p:nvSpPr>
        <p:spPr bwMode="auto">
          <a:xfrm>
            <a:off x="1443038" y="3028950"/>
            <a:ext cx="10380662" cy="445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lvl1pPr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1pPr>
            <a:lvl2pPr marL="742950" indent="-28575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2pPr>
            <a:lvl3pPr marL="11430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3pPr>
            <a:lvl4pPr marL="16002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4pPr>
            <a:lvl5pPr marL="2057400" indent="-228600" eaLnBrk="0">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5pPr>
            <a:lvl6pPr marL="25146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6pPr>
            <a:lvl7pPr marL="29718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7pPr>
            <a:lvl8pPr marL="34290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8pPr>
            <a:lvl9pPr marL="3886200" indent="-228600" algn="ctr" defTabSz="584200" eaLnBrk="0" fontAlgn="base" hangingPunct="0">
              <a:spcBef>
                <a:spcPct val="0"/>
              </a:spcBef>
              <a:spcAft>
                <a:spcPct val="0"/>
              </a:spcAft>
              <a:defRPr sz="3600">
                <a:solidFill>
                  <a:srgbClr val="FFFFFF"/>
                </a:solidFill>
                <a:latin typeface="Helvetica Light" panose="020B0403020202020204" pitchFamily="34" charset="0"/>
                <a:ea typeface="ＭＳ Ｐゴシック" panose="020B0600070205080204" pitchFamily="34" charset="-128"/>
                <a:sym typeface="Helvetica Light" panose="020B0403020202020204" pitchFamily="34" charset="0"/>
              </a:defRPr>
            </a:lvl9pPr>
          </a:lstStyle>
          <a:p>
            <a:pPr algn="l" eaLnBrk="1"/>
            <a:r>
              <a:rPr lang="ja-JP" altLang="en-US" sz="4100" b="1" i="1">
                <a:solidFill>
                  <a:srgbClr val="FFFC79"/>
                </a:solidFill>
                <a:latin typeface="Helvetica" pitchFamily="2" charset="0"/>
              </a:rPr>
              <a:t>“</a:t>
            </a:r>
            <a:r>
              <a:rPr lang="en-US" altLang="ja-JP" sz="4100" b="1" i="1">
                <a:solidFill>
                  <a:srgbClr val="FFFC79"/>
                </a:solidFill>
                <a:latin typeface="Helvetica" pitchFamily="2" charset="0"/>
              </a:rPr>
              <a:t>The nation-state as a fundamental unit of man</a:t>
            </a:r>
            <a:r>
              <a:rPr lang="ja-JP" altLang="en-US" sz="4100" b="1" i="1">
                <a:solidFill>
                  <a:srgbClr val="FFFC79"/>
                </a:solidFill>
                <a:latin typeface="Helvetica" pitchFamily="2" charset="0"/>
              </a:rPr>
              <a:t>’</a:t>
            </a:r>
            <a:r>
              <a:rPr lang="en-US" altLang="ja-JP" sz="4100" b="1" i="1">
                <a:solidFill>
                  <a:srgbClr val="FFFC79"/>
                </a:solidFill>
                <a:latin typeface="Helvetica" pitchFamily="2" charset="0"/>
              </a:rPr>
              <a:t>s organized life has ceased to be the principal creative force: International banks and multi­national corporations are acting and planning in terms that are far in advance of the political concepts of the nation-state.</a:t>
            </a:r>
            <a:r>
              <a:rPr lang="ja-JP" altLang="en-US" sz="4100" b="1" i="1">
                <a:solidFill>
                  <a:srgbClr val="FFFC79"/>
                </a:solidFill>
                <a:latin typeface="Helvetica" pitchFamily="2" charset="0"/>
              </a:rPr>
              <a:t>”</a:t>
            </a:r>
            <a:r>
              <a:rPr lang="en-US" altLang="ja-JP" sz="4100" b="1" i="1">
                <a:solidFill>
                  <a:srgbClr val="FFFB00"/>
                </a:solidFill>
                <a:latin typeface="Helvetica" pitchFamily="2" charset="0"/>
              </a:rPr>
              <a:t> </a:t>
            </a:r>
            <a:r>
              <a:rPr lang="en-US" altLang="ja-JP" sz="4100" b="1" i="1">
                <a:latin typeface="Helvetica" pitchFamily="2" charset="0"/>
              </a:rPr>
              <a:t>- Between Two Ages</a:t>
            </a:r>
            <a:endParaRPr lang="en-US" altLang="en-US">
              <a:latin typeface="Helvetica" pitchFamily="2"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7DA77C-E1FB-536D-FF30-8E92E650F4DB}"/>
              </a:ext>
            </a:extLst>
          </p:cNvPr>
          <p:cNvSpPr>
            <a:spLocks noGrp="1"/>
          </p:cNvSpPr>
          <p:nvPr>
            <p:ph idx="1"/>
          </p:nvPr>
        </p:nvSpPr>
        <p:spPr>
          <a:xfrm>
            <a:off x="1092200" y="1600200"/>
            <a:ext cx="11099800" cy="6286500"/>
          </a:xfrm>
        </p:spPr>
        <p:txBody>
          <a:bodyPr/>
          <a:lstStyle/>
          <a:p>
            <a:pPr marL="0" indent="0" algn="ctr" eaLnBrk="1">
              <a:defRPr/>
            </a:pPr>
            <a:r>
              <a:rPr lang="en-US" sz="6000" b="1" dirty="0">
                <a:latin typeface="Helvetica"/>
                <a:sym typeface="Helvetica Light" charset="0"/>
              </a:rPr>
              <a:t>The question is: </a:t>
            </a:r>
          </a:p>
          <a:p>
            <a:pPr marL="0" indent="0" algn="ctr" eaLnBrk="1">
              <a:defRPr/>
            </a:pPr>
            <a:r>
              <a:rPr lang="en-US" sz="6000" b="1" dirty="0">
                <a:latin typeface="Helvetica"/>
                <a:sym typeface="Helvetica Light" charset="0"/>
              </a:rPr>
              <a:t>How did they use the Executive Branch to achieve their objectives?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53585F"/>
      </a:dk1>
      <a:lt1>
        <a:srgbClr val="FFFFFF"/>
      </a:lt1>
      <a:dk2>
        <a:srgbClr val="000000"/>
      </a:dk2>
      <a:lt2>
        <a:srgbClr val="DCDEE0"/>
      </a:lt2>
      <a:accent1>
        <a:srgbClr val="0065C1"/>
      </a:accent1>
      <a:accent2>
        <a:srgbClr val="00A6AC"/>
      </a:accent2>
      <a:accent3>
        <a:srgbClr val="AAAAAA"/>
      </a:accent3>
      <a:accent4>
        <a:srgbClr val="DADADA"/>
      </a:accent4>
      <a:accent5>
        <a:srgbClr val="AAB8DD"/>
      </a:accent5>
      <a:accent6>
        <a:srgbClr val="00969B"/>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FFFF"/>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065C1"/>
      </a:accent1>
      <a:accent2>
        <a:srgbClr val="00A6AC"/>
      </a:accent2>
      <a:accent3>
        <a:srgbClr val="FFFFFF"/>
      </a:accent3>
      <a:accent4>
        <a:srgbClr val="000000"/>
      </a:accent4>
      <a:accent5>
        <a:srgbClr val="AAB8DD"/>
      </a:accent5>
      <a:accent6>
        <a:srgbClr val="00969B"/>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9941</TotalTime>
  <Words>1502</Words>
  <Application>Microsoft Macintosh PowerPoint</Application>
  <PresentationFormat>Custom</PresentationFormat>
  <Paragraphs>170</Paragraphs>
  <Slides>41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Avenir</vt:lpstr>
      <vt:lpstr>Gill Sans</vt:lpstr>
      <vt:lpstr>Helvetica</vt:lpstr>
      <vt:lpstr>Helvetica </vt:lpstr>
      <vt:lpstr>Helvetica Light</vt:lpstr>
      <vt:lpstr>Wingdings</vt:lpstr>
      <vt:lpstr>Office Theme</vt:lpstr>
      <vt:lpstr>1_Office Theme</vt:lpstr>
      <vt:lpstr>Trilateral Commission   and   Technocracy</vt:lpstr>
      <vt:lpstr>PowerPoint Presentation</vt:lpstr>
      <vt:lpstr>Trilateral Commission The Early Days</vt:lpstr>
      <vt:lpstr>1976: Executive Office Hijacked</vt:lpstr>
      <vt:lpstr>Original Trilateral Policy</vt:lpstr>
      <vt:lpstr>The book that set the course</vt:lpstr>
      <vt:lpstr>Brzezinski’s Stages of  Societal Development</vt:lpstr>
      <vt:lpstr>Zbigniew Brzezinski - 1970 </vt:lpstr>
      <vt:lpstr>PowerPoint Presentation</vt:lpstr>
      <vt:lpstr>US Trade Representative</vt:lpstr>
      <vt:lpstr>World Bank Presidents</vt:lpstr>
      <vt:lpstr>Executive Office</vt:lpstr>
      <vt:lpstr>National Security Advisors</vt:lpstr>
      <vt:lpstr>Trilaterals In Biden Admin</vt:lpstr>
      <vt:lpstr>What is the  New International Economic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Development</vt:lpstr>
      <vt:lpstr>PowerPoint Presentation</vt:lpstr>
      <vt:lpstr>Cap &amp; Trade</vt:lpstr>
      <vt:lpstr>Obamacare  It’s about your DATA, not your HEALTH</vt:lpstr>
      <vt:lpstr>Customer/Consumer Centric</vt:lpstr>
      <vt:lpstr>Driven by Economics</vt:lpstr>
      <vt:lpstr>Total Surveillance Society</vt:lpstr>
      <vt:lpstr>PowerPoint Presentation</vt:lpstr>
      <vt:lpstr>PowerPoint Presentation</vt:lpstr>
      <vt:lpstr>Obama’s Intelligence Trilaterals</vt:lpstr>
      <vt:lpstr>Trilaterals in Europe</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Trilateral Commission   and   Technocracy</dc:title>
  <cp:lastModifiedBy>Patrick Wood</cp:lastModifiedBy>
  <cp:revision>46</cp:revision>
  <cp:lastPrinted>2014-01-10T16:54:21Z</cp:lastPrinted>
  <dcterms:modified xsi:type="dcterms:W3CDTF">2023-03-03T19:59:12Z</dcterms:modified>
</cp:coreProperties>
</file>