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38"/>
  </p:notesMasterIdLst>
  <p:handoutMasterIdLst>
    <p:handoutMasterId r:id="rId39"/>
  </p:handoutMasterIdLst>
  <p:sldIdLst>
    <p:sldId id="455" r:id="rId3"/>
    <p:sldId id="457" r:id="rId4"/>
    <p:sldId id="429" r:id="rId5"/>
    <p:sldId id="468" r:id="rId6"/>
    <p:sldId id="459" r:id="rId7"/>
    <p:sldId id="432" r:id="rId8"/>
    <p:sldId id="430" r:id="rId9"/>
    <p:sldId id="431" r:id="rId10"/>
    <p:sldId id="440" r:id="rId11"/>
    <p:sldId id="465" r:id="rId12"/>
    <p:sldId id="420" r:id="rId13"/>
    <p:sldId id="434" r:id="rId14"/>
    <p:sldId id="435" r:id="rId15"/>
    <p:sldId id="453" r:id="rId16"/>
    <p:sldId id="466" r:id="rId17"/>
    <p:sldId id="456" r:id="rId18"/>
    <p:sldId id="467" r:id="rId19"/>
    <p:sldId id="447" r:id="rId20"/>
    <p:sldId id="451" r:id="rId21"/>
    <p:sldId id="449" r:id="rId22"/>
    <p:sldId id="448" r:id="rId23"/>
    <p:sldId id="445" r:id="rId24"/>
    <p:sldId id="450" r:id="rId25"/>
    <p:sldId id="452" r:id="rId26"/>
    <p:sldId id="460" r:id="rId27"/>
    <p:sldId id="437" r:id="rId28"/>
    <p:sldId id="464" r:id="rId29"/>
    <p:sldId id="462" r:id="rId30"/>
    <p:sldId id="425" r:id="rId31"/>
    <p:sldId id="461" r:id="rId32"/>
    <p:sldId id="268" r:id="rId33"/>
    <p:sldId id="269" r:id="rId34"/>
    <p:sldId id="271" r:id="rId35"/>
    <p:sldId id="463" r:id="rId36"/>
    <p:sldId id="458" r:id="rId37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FFFFFF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FFFFFF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FFFFFF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FFFFFF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FFFFFF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FFFFFF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FFFFFF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FFFFFF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FFFFFF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Wood" initials="PW" lastIdx="1" clrIdx="0">
    <p:extLst>
      <p:ext uri="{19B8F6BF-5375-455C-9EA6-DF929625EA0E}">
        <p15:presenceInfo xmlns:p15="http://schemas.microsoft.com/office/powerpoint/2012/main" userId="8af8d9647bdb15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DE3C"/>
    <a:srgbClr val="FFF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93"/>
    <p:restoredTop sz="93241"/>
  </p:normalViewPr>
  <p:slideViewPr>
    <p:cSldViewPr>
      <p:cViewPr varScale="1">
        <p:scale>
          <a:sx n="73" d="100"/>
          <a:sy n="73" d="100"/>
        </p:scale>
        <p:origin x="880" y="2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Helvetica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Helvetica Light" charset="0"/>
              </a:defRPr>
            </a:lvl1pPr>
          </a:lstStyle>
          <a:p>
            <a:pPr>
              <a:defRPr/>
            </a:pPr>
            <a:fld id="{8C29E550-E088-E042-9A7D-D29A8E44BD1E}" type="datetimeFigureOut">
              <a:rPr lang="en-US"/>
              <a:pPr>
                <a:defRPr/>
              </a:pPr>
              <a:t>2/27/23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Helvetica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Helvetica Light" charset="0"/>
              </a:defRPr>
            </a:lvl1pPr>
          </a:lstStyle>
          <a:p>
            <a:pPr>
              <a:defRPr/>
            </a:pPr>
            <a:fld id="{8FDBF728-F327-A348-9C22-309AD90DE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1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6202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ＭＳ Ｐゴシック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09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1188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338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2961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914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911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5908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08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055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314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3301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098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91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361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752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085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254000"/>
            <a:ext cx="2774950" cy="8623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254000"/>
            <a:ext cx="8172450" cy="8623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59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33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270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0963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168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911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23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6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800">
          <a:solidFill>
            <a:srgbClr val="FFFFFF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B4BA94-28DB-1A8E-DBCA-0F660D3FC139}"/>
              </a:ext>
            </a:extLst>
          </p:cNvPr>
          <p:cNvSpPr txBox="1"/>
          <p:nvPr/>
        </p:nvSpPr>
        <p:spPr>
          <a:xfrm>
            <a:off x="1168400" y="1447800"/>
            <a:ext cx="10668000" cy="464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defTabSz="914400" hangingPunct="1">
              <a:lnSpc>
                <a:spcPct val="90000"/>
              </a:lnSpc>
              <a:spcAft>
                <a:spcPts val="600"/>
              </a:spcAft>
            </a:pPr>
            <a:r>
              <a:rPr lang="en-US" sz="10400" dirty="0">
                <a:solidFill>
                  <a:srgbClr val="FFFF00"/>
                </a:solidFill>
                <a:latin typeface="Stencil" pitchFamily="82" charset="77"/>
                <a:ea typeface="+mj-ea"/>
                <a:cs typeface="Phosphate Inline" panose="02000506050000020004" pitchFamily="2" charset="77"/>
              </a:rPr>
              <a:t>GENETIC TAKEOVER</a:t>
            </a:r>
          </a:p>
          <a:p>
            <a:pPr defTabSz="914400" hangingPunct="1">
              <a:lnSpc>
                <a:spcPct val="9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11300" b="1" dirty="0">
                <a:solidFill>
                  <a:srgbClr val="17DE3C"/>
                </a:solidFill>
                <a:latin typeface="Chiller" panose="020F0502020204030204" pitchFamily="34" charset="0"/>
                <a:ea typeface="+mj-ea"/>
                <a:cs typeface="Chiller" panose="020F0502020204030204" pitchFamily="34" charset="0"/>
              </a:rPr>
              <a:t>Of all DNA on earth, including humans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3D7AF-2AC8-E7E3-4DA3-C6476DEECBC5}"/>
              </a:ext>
            </a:extLst>
          </p:cNvPr>
          <p:cNvSpPr txBox="1"/>
          <p:nvPr/>
        </p:nvSpPr>
        <p:spPr>
          <a:xfrm>
            <a:off x="3728310" y="6629400"/>
            <a:ext cx="55481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Patrick Wood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04DD97-3213-3DBA-3C2A-8DCFB5C0BB00}"/>
              </a:ext>
            </a:extLst>
          </p:cNvPr>
          <p:cNvSpPr txBox="1"/>
          <p:nvPr/>
        </p:nvSpPr>
        <p:spPr>
          <a:xfrm>
            <a:off x="2938284" y="8163073"/>
            <a:ext cx="7128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Technocracy News &amp; Trends</a:t>
            </a:r>
          </a:p>
        </p:txBody>
      </p:sp>
    </p:spTree>
    <p:extLst>
      <p:ext uri="{BB962C8B-B14F-4D97-AF65-F5344CB8AC3E}">
        <p14:creationId xmlns:p14="http://schemas.microsoft.com/office/powerpoint/2010/main" val="3574527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A467E74-A91B-7C4E-9CC2-91C7CC66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75861"/>
            <a:ext cx="5900429" cy="8820539"/>
          </a:xfrm>
          <a:prstGeom prst="rect">
            <a:avLst/>
          </a:prstGeom>
          <a:noFill/>
          <a:effectLst>
            <a:glow rad="523129">
              <a:srgbClr val="C00000">
                <a:alpha val="59000"/>
              </a:srgb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28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/>
          </p:cNvSpPr>
          <p:nvPr/>
        </p:nvSpPr>
        <p:spPr bwMode="auto">
          <a:xfrm>
            <a:off x="939800" y="2793648"/>
            <a:ext cx="11518900" cy="529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17500" algn="l">
              <a:spcBef>
                <a:spcPts val="2400"/>
              </a:spcBef>
              <a:buSzPct val="171000"/>
              <a:defRPr/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“We argue that UNCED has boosted precisely the type of industrial development [Technocracy] that is destructive for the environment, the planet, and its inhabitants. 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see how, as a result of UNCED, the rich will get richer, the poor poorer, while more and more of the planet is destroyed in the process.”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50" name="AutoShape 2"/>
          <p:cNvSpPr>
            <a:spLocks/>
          </p:cNvSpPr>
          <p:nvPr/>
        </p:nvSpPr>
        <p:spPr bwMode="auto">
          <a:xfrm>
            <a:off x="776288" y="228600"/>
            <a:ext cx="11069637" cy="2438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Post-Agenda 21 Analysis</a:t>
            </a:r>
            <a:endParaRPr lang="en-US" dirty="0">
              <a:solidFill>
                <a:srgbClr val="FFFF00"/>
              </a:solidFill>
              <a:cs typeface="Helvetica L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86F6E-7FAB-3249-8ED8-672B5F0CAADC}"/>
              </a:ext>
            </a:extLst>
          </p:cNvPr>
          <p:cNvSpPr txBox="1"/>
          <p:nvPr/>
        </p:nvSpPr>
        <p:spPr>
          <a:xfrm>
            <a:off x="3721100" y="2084457"/>
            <a:ext cx="5562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6000" b="1" baseline="30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The Earth Brokers - </a:t>
            </a:r>
            <a:r>
              <a:rPr lang="en-US" sz="6000" b="1" baseline="300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1994</a:t>
            </a:r>
          </a:p>
        </p:txBody>
      </p:sp>
    </p:spTree>
    <p:extLst>
      <p:ext uri="{BB962C8B-B14F-4D97-AF65-F5344CB8AC3E}">
        <p14:creationId xmlns:p14="http://schemas.microsoft.com/office/powerpoint/2010/main" val="10561018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/>
          </p:cNvSpPr>
          <p:nvPr/>
        </p:nvSpPr>
        <p:spPr bwMode="auto">
          <a:xfrm>
            <a:off x="939800" y="2793648"/>
            <a:ext cx="11518900" cy="529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17500" algn="l">
              <a:spcBef>
                <a:spcPts val="2400"/>
              </a:spcBef>
              <a:buSzPct val="171000"/>
              <a:defRPr/>
            </a:pP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Convention implicitly equates the diversity of life - animals and plants – to the 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diversity of genetic codes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By doing so, 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diversity becomes something modern science can manipulate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 promotes biotechnology as being ‘essential for the conservation and sustainable use of biodiversity.” – p. 43</a:t>
            </a:r>
          </a:p>
        </p:txBody>
      </p:sp>
      <p:sp>
        <p:nvSpPr>
          <p:cNvPr id="27650" name="AutoShape 2"/>
          <p:cNvSpPr>
            <a:spLocks/>
          </p:cNvSpPr>
          <p:nvPr/>
        </p:nvSpPr>
        <p:spPr bwMode="auto">
          <a:xfrm>
            <a:off x="776288" y="228600"/>
            <a:ext cx="11069637" cy="2438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5400" b="1" dirty="0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Biodiversity Convention (Cont.)</a:t>
            </a:r>
            <a:endParaRPr lang="en-US" sz="5400" dirty="0">
              <a:solidFill>
                <a:srgbClr val="FFFF00"/>
              </a:solidFill>
              <a:cs typeface="Helvetica L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86F6E-7FAB-3249-8ED8-672B5F0CAADC}"/>
              </a:ext>
            </a:extLst>
          </p:cNvPr>
          <p:cNvSpPr txBox="1"/>
          <p:nvPr/>
        </p:nvSpPr>
        <p:spPr>
          <a:xfrm>
            <a:off x="3721100" y="2084457"/>
            <a:ext cx="5562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6000" b="1" baseline="30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The Earth Brokers - </a:t>
            </a:r>
            <a:r>
              <a:rPr lang="en-US" sz="6000" b="1" baseline="300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1994</a:t>
            </a:r>
          </a:p>
        </p:txBody>
      </p:sp>
    </p:spTree>
    <p:extLst>
      <p:ext uri="{BB962C8B-B14F-4D97-AF65-F5344CB8AC3E}">
        <p14:creationId xmlns:p14="http://schemas.microsoft.com/office/powerpoint/2010/main" val="20703155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/>
          </p:cNvSpPr>
          <p:nvPr/>
        </p:nvSpPr>
        <p:spPr bwMode="auto">
          <a:xfrm>
            <a:off x="863600" y="2793648"/>
            <a:ext cx="11518900" cy="529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17500" algn="l">
              <a:spcBef>
                <a:spcPts val="2400"/>
              </a:spcBef>
              <a:buSzPct val="171000"/>
              <a:defRPr/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main stake 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raised by the biodiversity convention is the issue of ownership and control over biological diversity…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concern was protecting the pharmaceutical and emerging biotechnology industries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– p. 42</a:t>
            </a:r>
          </a:p>
        </p:txBody>
      </p:sp>
      <p:sp>
        <p:nvSpPr>
          <p:cNvPr id="27650" name="AutoShape 2"/>
          <p:cNvSpPr>
            <a:spLocks/>
          </p:cNvSpPr>
          <p:nvPr/>
        </p:nvSpPr>
        <p:spPr bwMode="auto">
          <a:xfrm>
            <a:off x="776288" y="228600"/>
            <a:ext cx="11069637" cy="2438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5400" b="1" dirty="0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The Biodiversity Convention</a:t>
            </a:r>
            <a:endParaRPr lang="en-US" sz="5400" dirty="0">
              <a:solidFill>
                <a:srgbClr val="FFFF00"/>
              </a:solidFill>
              <a:cs typeface="Helvetica L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86F6E-7FAB-3249-8ED8-672B5F0CAADC}"/>
              </a:ext>
            </a:extLst>
          </p:cNvPr>
          <p:cNvSpPr txBox="1"/>
          <p:nvPr/>
        </p:nvSpPr>
        <p:spPr>
          <a:xfrm>
            <a:off x="3721100" y="2084457"/>
            <a:ext cx="5562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6000" b="1" baseline="30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The Earth Brokers - </a:t>
            </a:r>
            <a:r>
              <a:rPr lang="en-US" sz="6000" b="1" baseline="300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1994</a:t>
            </a:r>
          </a:p>
        </p:txBody>
      </p:sp>
    </p:spTree>
    <p:extLst>
      <p:ext uri="{BB962C8B-B14F-4D97-AF65-F5344CB8AC3E}">
        <p14:creationId xmlns:p14="http://schemas.microsoft.com/office/powerpoint/2010/main" val="100084888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/>
          </p:cNvSpPr>
          <p:nvPr/>
        </p:nvSpPr>
        <p:spPr bwMode="auto">
          <a:xfrm>
            <a:off x="939800" y="2793648"/>
            <a:ext cx="11518900" cy="529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17500" algn="l">
              <a:spcBef>
                <a:spcPts val="2400"/>
              </a:spcBef>
              <a:buSzPct val="171000"/>
              <a:defRPr/>
            </a:pP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50" name="AutoShape 2"/>
          <p:cNvSpPr>
            <a:spLocks/>
          </p:cNvSpPr>
          <p:nvPr/>
        </p:nvSpPr>
        <p:spPr bwMode="auto">
          <a:xfrm>
            <a:off x="919163" y="672924"/>
            <a:ext cx="11069637" cy="2438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6600" b="1" dirty="0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Moderna CMO Tal </a:t>
            </a:r>
            <a:r>
              <a:rPr lang="en-US" sz="6600" b="1" dirty="0" err="1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Zaks</a:t>
            </a:r>
            <a:r>
              <a:rPr lang="en-US" sz="6600" b="1" dirty="0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 </a:t>
            </a:r>
            <a:endParaRPr lang="en-US" sz="6600" dirty="0">
              <a:solidFill>
                <a:srgbClr val="FFFF00"/>
              </a:solidFill>
              <a:cs typeface="Helvetica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C15F6-297E-F460-D4E7-3EC639DF28E2}"/>
              </a:ext>
            </a:extLst>
          </p:cNvPr>
          <p:cNvSpPr txBox="1"/>
          <p:nvPr/>
        </p:nvSpPr>
        <p:spPr>
          <a:xfrm>
            <a:off x="1016000" y="2971800"/>
            <a:ext cx="113145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"We are actually 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hacking the software of life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think about it as an operating system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 So if you could actually change that, </a:t>
            </a:r>
            <a:r>
              <a:rPr lang="en-US" sz="4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could introduce a line of code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 or change a line of code, it turns out 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has profound implications for everything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654600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uval Noah Harari | COVID Was the Moment When Surveillance Started Going Under the Skin.">
            <a:hlinkClick r:id="" action="ppaction://media"/>
            <a:extLst>
              <a:ext uri="{FF2B5EF4-FFF2-40B4-BE49-F238E27FC236}">
                <a16:creationId xmlns:a16="http://schemas.microsoft.com/office/drawing/2014/main" id="{91206912-1553-2A9B-EA01-18A709D0B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0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"/>
          <p:cNvSpPr>
            <a:spLocks/>
          </p:cNvSpPr>
          <p:nvPr/>
        </p:nvSpPr>
        <p:spPr bwMode="auto">
          <a:xfrm>
            <a:off x="939800" y="2793648"/>
            <a:ext cx="11518900" cy="529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17500" algn="l">
              <a:spcBef>
                <a:spcPts val="2400"/>
              </a:spcBef>
              <a:buSzPct val="171000"/>
              <a:defRPr/>
            </a:pP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50" name="AutoShape 2"/>
          <p:cNvSpPr>
            <a:spLocks/>
          </p:cNvSpPr>
          <p:nvPr/>
        </p:nvSpPr>
        <p:spPr bwMode="auto">
          <a:xfrm>
            <a:off x="787400" y="685800"/>
            <a:ext cx="11069637" cy="2438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6600" b="1" dirty="0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What has been </a:t>
            </a:r>
            <a:r>
              <a:rPr lang="en-US" sz="6600" b="1" dirty="0" err="1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GMO’d</a:t>
            </a:r>
            <a:endParaRPr lang="en-US" sz="6600" dirty="0">
              <a:solidFill>
                <a:srgbClr val="FFFF00"/>
              </a:solidFill>
              <a:cs typeface="Helvetica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C15F6-297E-F460-D4E7-3EC639DF28E2}"/>
              </a:ext>
            </a:extLst>
          </p:cNvPr>
          <p:cNvSpPr txBox="1"/>
          <p:nvPr/>
        </p:nvSpPr>
        <p:spPr>
          <a:xfrm>
            <a:off x="863600" y="2793648"/>
            <a:ext cx="115189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– Monsanto, Bayer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Insects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– Oxitec, mosquitos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– Beef, pigs, chickens, turkeys, chickens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– Salmon, trout, catfish, tilapia, striped bass, flounder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viruses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17D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Humans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mRNA, RNA, DNA</a:t>
            </a: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3107553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FF85FE-F580-F720-C9D3-CAE9D0E29423}"/>
              </a:ext>
            </a:extLst>
          </p:cNvPr>
          <p:cNvSpPr txBox="1"/>
          <p:nvPr/>
        </p:nvSpPr>
        <p:spPr>
          <a:xfrm>
            <a:off x="3011003" y="3276600"/>
            <a:ext cx="62985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Star Trek Clip clip</a:t>
            </a:r>
          </a:p>
        </p:txBody>
      </p:sp>
      <p:pic>
        <p:nvPicPr>
          <p:cNvPr id="2" name="Spock...To Boldly Go Where No Man Has Gone Before">
            <a:hlinkClick r:id="" action="ppaction://media"/>
            <a:extLst>
              <a:ext uri="{FF2B5EF4-FFF2-40B4-BE49-F238E27FC236}">
                <a16:creationId xmlns:a16="http://schemas.microsoft.com/office/drawing/2014/main" id="{73BE61BA-0430-241A-B39D-6EAFA31B0E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7" y="9144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CD8AE8-2A69-1A61-03C8-EBB38BE36DD6}"/>
              </a:ext>
            </a:extLst>
          </p:cNvPr>
          <p:cNvSpPr txBox="1"/>
          <p:nvPr/>
        </p:nvSpPr>
        <p:spPr>
          <a:xfrm>
            <a:off x="1244601" y="3581400"/>
            <a:ext cx="292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1971</a:t>
            </a:r>
          </a:p>
        </p:txBody>
      </p:sp>
      <p:pic>
        <p:nvPicPr>
          <p:cNvPr id="3076" name="Picture 4" descr="TIME Magazine Cover: The New Genetics - Apr. 19, 1971 - Genetics - DNA -  Health &amp; Medicine">
            <a:extLst>
              <a:ext uri="{FF2B5EF4-FFF2-40B4-BE49-F238E27FC236}">
                <a16:creationId xmlns:a16="http://schemas.microsoft.com/office/drawing/2014/main" id="{EC808159-49A4-8EDC-4F6E-2C4A3C230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43" y="384175"/>
            <a:ext cx="6819924" cy="898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8696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CD8AE8-2A69-1A61-03C8-EBB38BE36DD6}"/>
              </a:ext>
            </a:extLst>
          </p:cNvPr>
          <p:cNvSpPr txBox="1"/>
          <p:nvPr/>
        </p:nvSpPr>
        <p:spPr>
          <a:xfrm>
            <a:off x="1244602" y="3581400"/>
            <a:ext cx="292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1977</a:t>
            </a:r>
          </a:p>
        </p:txBody>
      </p:sp>
      <p:pic>
        <p:nvPicPr>
          <p:cNvPr id="7170" name="Picture 2" descr="TIME Magazine Cover: DNA - Apr. 18, 1977 - Research - DNA - Genetics -  Science &amp; Technology">
            <a:extLst>
              <a:ext uri="{FF2B5EF4-FFF2-40B4-BE49-F238E27FC236}">
                <a16:creationId xmlns:a16="http://schemas.microsoft.com/office/drawing/2014/main" id="{97EA9A83-CBCD-BF66-7AC9-4330308FE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459487"/>
            <a:ext cx="6705598" cy="883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2574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_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49" y="4589631"/>
            <a:ext cx="1312945" cy="2065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3F22D-B73F-E940-9BB2-F7C6ECA44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049" y="6870697"/>
            <a:ext cx="1300431" cy="2044703"/>
          </a:xfrm>
          <a:prstGeom prst="rect">
            <a:avLst/>
          </a:prstGeom>
        </p:spPr>
      </p:pic>
      <p:pic>
        <p:nvPicPr>
          <p:cNvPr id="3074" name="Picture 2" descr="Trilaterals Over Washington">
            <a:extLst>
              <a:ext uri="{FF2B5EF4-FFF2-40B4-BE49-F238E27FC236}">
                <a16:creationId xmlns:a16="http://schemas.microsoft.com/office/drawing/2014/main" id="{87EC7ECA-A2DC-564F-BAD4-22418F80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32" y="2278849"/>
            <a:ext cx="2065568" cy="206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12D78F-95B8-3F40-A70D-747AF73E756A}"/>
              </a:ext>
            </a:extLst>
          </p:cNvPr>
          <p:cNvSpPr txBox="1"/>
          <p:nvPr/>
        </p:nvSpPr>
        <p:spPr>
          <a:xfrm>
            <a:off x="1218192" y="313489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1980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ECFDB1-04EC-394B-BD84-43622CDDF86E}"/>
              </a:ext>
            </a:extLst>
          </p:cNvPr>
          <p:cNvSpPr txBox="1"/>
          <p:nvPr/>
        </p:nvSpPr>
        <p:spPr>
          <a:xfrm>
            <a:off x="1160231" y="5529385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75C24-A912-1F47-A559-502397417F9A}"/>
              </a:ext>
            </a:extLst>
          </p:cNvPr>
          <p:cNvSpPr txBox="1"/>
          <p:nvPr/>
        </p:nvSpPr>
        <p:spPr>
          <a:xfrm>
            <a:off x="1193361" y="753435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4C0D4-508F-4743-94DB-38E0CCA6DB8D}"/>
              </a:ext>
            </a:extLst>
          </p:cNvPr>
          <p:cNvSpPr txBox="1"/>
          <p:nvPr/>
        </p:nvSpPr>
        <p:spPr>
          <a:xfrm>
            <a:off x="1143569" y="228600"/>
            <a:ext cx="107176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The Evil Twins of</a:t>
            </a:r>
          </a:p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Technocracy and Transhumanism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619243-FB47-1AB7-F41E-032BDC6A7B25}"/>
              </a:ext>
            </a:extLst>
          </p:cNvPr>
          <p:cNvSpPr txBox="1"/>
          <p:nvPr/>
        </p:nvSpPr>
        <p:spPr>
          <a:xfrm>
            <a:off x="4663582" y="8249426"/>
            <a:ext cx="61269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patrickwood.substack.com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BF998-E0CF-0684-FEDE-7AC737A7C42E}"/>
              </a:ext>
            </a:extLst>
          </p:cNvPr>
          <p:cNvSpPr txBox="1"/>
          <p:nvPr/>
        </p:nvSpPr>
        <p:spPr>
          <a:xfrm>
            <a:off x="9477166" y="4852277"/>
            <a:ext cx="19782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November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pic>
        <p:nvPicPr>
          <p:cNvPr id="5" name="Picture 4" descr="A cover of a book&#10;&#10;Description automatically generated with low confidence">
            <a:extLst>
              <a:ext uri="{FF2B5EF4-FFF2-40B4-BE49-F238E27FC236}">
                <a16:creationId xmlns:a16="http://schemas.microsoft.com/office/drawing/2014/main" id="{70D57B2E-5B60-6139-5953-2023464F9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0800" y="2244175"/>
            <a:ext cx="3831458" cy="57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4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CD8AE8-2A69-1A61-03C8-EBB38BE36DD6}"/>
              </a:ext>
            </a:extLst>
          </p:cNvPr>
          <p:cNvSpPr txBox="1"/>
          <p:nvPr/>
        </p:nvSpPr>
        <p:spPr>
          <a:xfrm>
            <a:off x="1244602" y="3581400"/>
            <a:ext cx="292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1984</a:t>
            </a:r>
          </a:p>
        </p:txBody>
      </p:sp>
      <p:pic>
        <p:nvPicPr>
          <p:cNvPr id="5122" name="Picture 2" descr="TIME Magazine Cover: Herbert Boyer - Mar. 9, 1981 - Genetics - DNA - Health  &amp; Medicine">
            <a:extLst>
              <a:ext uri="{FF2B5EF4-FFF2-40B4-BE49-F238E27FC236}">
                <a16:creationId xmlns:a16="http://schemas.microsoft.com/office/drawing/2014/main" id="{BF14F19E-F6CF-41C6-933B-7180E89BA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76" y="381000"/>
            <a:ext cx="6824744" cy="89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72155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CD8AE8-2A69-1A61-03C8-EBB38BE36DD6}"/>
              </a:ext>
            </a:extLst>
          </p:cNvPr>
          <p:cNvSpPr txBox="1"/>
          <p:nvPr/>
        </p:nvSpPr>
        <p:spPr>
          <a:xfrm>
            <a:off x="1244600" y="3581400"/>
            <a:ext cx="292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1994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B51419-5732-C9D5-3D18-FFA8D7D9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2512"/>
            <a:ext cx="6695768" cy="879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902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ME Magazine -- U.S. Edition -- January 11, 1999 Vol. 153 No. 1">
            <a:extLst>
              <a:ext uri="{FF2B5EF4-FFF2-40B4-BE49-F238E27FC236}">
                <a16:creationId xmlns:a16="http://schemas.microsoft.com/office/drawing/2014/main" id="{B5D4C452-C808-E1FA-0E50-8AE0B386E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65" y="193452"/>
            <a:ext cx="7109445" cy="93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D8AE8-2A69-1A61-03C8-EBB38BE36DD6}"/>
              </a:ext>
            </a:extLst>
          </p:cNvPr>
          <p:cNvSpPr txBox="1"/>
          <p:nvPr/>
        </p:nvSpPr>
        <p:spPr>
          <a:xfrm>
            <a:off x="1244600" y="3581400"/>
            <a:ext cx="29225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352363698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CD8AE8-2A69-1A61-03C8-EBB38BE36DD6}"/>
              </a:ext>
            </a:extLst>
          </p:cNvPr>
          <p:cNvSpPr txBox="1"/>
          <p:nvPr/>
        </p:nvSpPr>
        <p:spPr>
          <a:xfrm>
            <a:off x="1244600" y="3581400"/>
            <a:ext cx="292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2015</a:t>
            </a:r>
          </a:p>
        </p:txBody>
      </p:sp>
      <p:pic>
        <p:nvPicPr>
          <p:cNvPr id="6146" name="Picture 2" descr="The Gene Machine CRISPR Time Magazine Cover 160704">
            <a:extLst>
              <a:ext uri="{FF2B5EF4-FFF2-40B4-BE49-F238E27FC236}">
                <a16:creationId xmlns:a16="http://schemas.microsoft.com/office/drawing/2014/main" id="{4A11060B-BDA1-2596-3ABF-47C026C0C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37" y="381000"/>
            <a:ext cx="6745163" cy="89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49974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CD8AE8-2A69-1A61-03C8-EBB38BE36DD6}"/>
              </a:ext>
            </a:extLst>
          </p:cNvPr>
          <p:cNvSpPr txBox="1"/>
          <p:nvPr/>
        </p:nvSpPr>
        <p:spPr>
          <a:xfrm>
            <a:off x="1244601" y="3581400"/>
            <a:ext cx="292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2018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37DBA7D-675D-A7FD-0D2D-0FC76A7C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99" y="793369"/>
            <a:ext cx="6019800" cy="81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C43AFC53-36A8-59DC-0F74-FBBDC91E5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5180877"/>
            <a:ext cx="7633332" cy="34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686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95A90F-BBA6-884B-BFDD-1D08C818FE4C}"/>
              </a:ext>
            </a:extLst>
          </p:cNvPr>
          <p:cNvSpPr/>
          <p:nvPr/>
        </p:nvSpPr>
        <p:spPr>
          <a:xfrm>
            <a:off x="6654800" y="609600"/>
            <a:ext cx="5467350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…a posthuman condition: </a:t>
            </a:r>
            <a:r>
              <a:rPr lang="en-US" sz="4600" b="1" dirty="0">
                <a:solidFill>
                  <a:srgbClr val="FFFF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end of humanity’s reliance on our congenital bodies by transforming “our frail version 1.0 human bodies into their far more durable and capable version 2.0 counterparts”</a:t>
            </a:r>
            <a:r>
              <a:rPr lang="en-US" sz="4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 – World Economic Forum</a:t>
            </a:r>
          </a:p>
        </p:txBody>
      </p:sp>
      <p:pic>
        <p:nvPicPr>
          <p:cNvPr id="5122" name="Picture 2" descr="Klaus Schwab: Why Young People Have a Right to Be Angry">
            <a:extLst>
              <a:ext uri="{FF2B5EF4-FFF2-40B4-BE49-F238E27FC236}">
                <a16:creationId xmlns:a16="http://schemas.microsoft.com/office/drawing/2014/main" id="{8F9FCBB3-F685-C439-D591-B4C1667B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723900"/>
            <a:ext cx="5537200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673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C63C42-970E-EB79-0B97-89F4A004B474}"/>
              </a:ext>
            </a:extLst>
          </p:cNvPr>
          <p:cNvSpPr txBox="1"/>
          <p:nvPr/>
        </p:nvSpPr>
        <p:spPr>
          <a:xfrm>
            <a:off x="3606800" y="3733800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SCHWAB VIDEO</a:t>
            </a:r>
          </a:p>
        </p:txBody>
      </p:sp>
      <p:pic>
        <p:nvPicPr>
          <p:cNvPr id="6" name="Klaus Schwab Issues a Warning to Planet Earth">
            <a:hlinkClick r:id="" action="ppaction://media"/>
            <a:extLst>
              <a:ext uri="{FF2B5EF4-FFF2-40B4-BE49-F238E27FC236}">
                <a16:creationId xmlns:a16="http://schemas.microsoft.com/office/drawing/2014/main" id="{9F31FC24-1ABE-905E-2211-20F51BB4F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33" y="10668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2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D4A03-349A-9D34-3849-0D9A4EF704C0}"/>
              </a:ext>
            </a:extLst>
          </p:cNvPr>
          <p:cNvSpPr txBox="1"/>
          <p:nvPr/>
        </p:nvSpPr>
        <p:spPr>
          <a:xfrm>
            <a:off x="2692400" y="4038600"/>
            <a:ext cx="6365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European video of Pfizer exec</a:t>
            </a:r>
          </a:p>
        </p:txBody>
      </p:sp>
      <p:pic>
        <p:nvPicPr>
          <p:cNvPr id="3" name="Pfizer did not know whether Covid vaccine stopped transmission before rollout">
            <a:hlinkClick r:id="" action="ppaction://media"/>
            <a:extLst>
              <a:ext uri="{FF2B5EF4-FFF2-40B4-BE49-F238E27FC236}">
                <a16:creationId xmlns:a16="http://schemas.microsoft.com/office/drawing/2014/main" id="{7B6F24BB-3EB6-4358-D700-8F916C95F2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9897E61-8EA1-6204-6C84-13FDE413DD7D}"/>
              </a:ext>
            </a:extLst>
          </p:cNvPr>
          <p:cNvSpPr txBox="1"/>
          <p:nvPr/>
        </p:nvSpPr>
        <p:spPr>
          <a:xfrm>
            <a:off x="2025427" y="574297"/>
            <a:ext cx="8688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Stencil" pitchFamily="82" charset="77"/>
                <a:cs typeface="Arial" panose="020B0604020202020204" pitchFamily="34" charset="0"/>
              </a:rPr>
              <a:t>The Great NARRATIVE</a:t>
            </a:r>
          </a:p>
        </p:txBody>
      </p:sp>
      <p:pic>
        <p:nvPicPr>
          <p:cNvPr id="2050" name="Picture 2" descr="The Great Narrative (The Great Reset)">
            <a:extLst>
              <a:ext uri="{FF2B5EF4-FFF2-40B4-BE49-F238E27FC236}">
                <a16:creationId xmlns:a16="http://schemas.microsoft.com/office/drawing/2014/main" id="{86EC6D00-A857-B985-CDF0-49ACD250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2057400"/>
            <a:ext cx="4343400" cy="67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laus Schwab: Why Young People Have a Right to Be Angry">
            <a:extLst>
              <a:ext uri="{FF2B5EF4-FFF2-40B4-BE49-F238E27FC236}">
                <a16:creationId xmlns:a16="http://schemas.microsoft.com/office/drawing/2014/main" id="{74EB859A-C89A-8B56-970A-1C82E095F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15" y="2286000"/>
            <a:ext cx="4222885" cy="633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18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C6003E7-D3CE-C139-9046-8AA5AA2C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790168"/>
            <a:ext cx="2615982" cy="20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7D212EC-F650-0D3E-4F30-360D8A857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64710" y="2790168"/>
            <a:ext cx="2413890" cy="2061232"/>
          </a:xfrm>
          <a:prstGeom prst="rect">
            <a:avLst/>
          </a:prstGeom>
        </p:spPr>
      </p:pic>
      <p:pic>
        <p:nvPicPr>
          <p:cNvPr id="3076" name="Picture 4" descr="Susan Rice Young - Here S What Biden Vp Hopeful Susan Rice 86 Wrote About Her Trump Supporting ...">
            <a:extLst>
              <a:ext uri="{FF2B5EF4-FFF2-40B4-BE49-F238E27FC236}">
                <a16:creationId xmlns:a16="http://schemas.microsoft.com/office/drawing/2014/main" id="{7C59A0A4-0752-A552-C78E-603A651B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1946" y="2687946"/>
            <a:ext cx="2188854" cy="218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ohn Podesta Wants UFO Files Declassified -- NYMag">
            <a:extLst>
              <a:ext uri="{FF2B5EF4-FFF2-40B4-BE49-F238E27FC236}">
                <a16:creationId xmlns:a16="http://schemas.microsoft.com/office/drawing/2014/main" id="{E174EE63-2442-B20E-E776-FA28CD85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5105400"/>
            <a:ext cx="2539782" cy="253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Yuval Noah Harari warnt: „Algorithmen werden uns besser kennen als wir selbst“ - WELT">
            <a:extLst>
              <a:ext uri="{FF2B5EF4-FFF2-40B4-BE49-F238E27FC236}">
                <a16:creationId xmlns:a16="http://schemas.microsoft.com/office/drawing/2014/main" id="{1F1F8546-3C7B-A21A-640C-140735AE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53" y="5282982"/>
            <a:ext cx="241641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ric Schmidt Steps Down From Leading Google">
            <a:extLst>
              <a:ext uri="{FF2B5EF4-FFF2-40B4-BE49-F238E27FC236}">
                <a16:creationId xmlns:a16="http://schemas.microsoft.com/office/drawing/2014/main" id="{895B23AE-903C-10A2-87B4-B94F0D6BC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68" y="2687946"/>
            <a:ext cx="2289832" cy="223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7680E3-F4D4-CA92-30FC-526114923A41}"/>
              </a:ext>
            </a:extLst>
          </p:cNvPr>
          <p:cNvSpPr txBox="1"/>
          <p:nvPr/>
        </p:nvSpPr>
        <p:spPr>
          <a:xfrm>
            <a:off x="1564480" y="581561"/>
            <a:ext cx="9598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Whoever controls the narrative, controls everything else</a:t>
            </a:r>
          </a:p>
        </p:txBody>
      </p:sp>
      <p:pic>
        <p:nvPicPr>
          <p:cNvPr id="12" name="Picture 11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97C89516-9FD3-C191-1A9C-5CB14483CA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8600" y="5257800"/>
            <a:ext cx="2489420" cy="2362200"/>
          </a:xfrm>
          <a:prstGeom prst="rect">
            <a:avLst/>
          </a:prstGeom>
        </p:spPr>
      </p:pic>
      <p:pic>
        <p:nvPicPr>
          <p:cNvPr id="3084" name="Picture 12" descr="Tedros says WHO regrets U.S. funding cut but is focused on 'saving lives'">
            <a:extLst>
              <a:ext uri="{FF2B5EF4-FFF2-40B4-BE49-F238E27FC236}">
                <a16:creationId xmlns:a16="http://schemas.microsoft.com/office/drawing/2014/main" id="{E49E2970-E2E1-DC5C-1D1A-89549D7AD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5282982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919CEF-E2EE-7E0E-E18C-849EF6550214}"/>
              </a:ext>
            </a:extLst>
          </p:cNvPr>
          <p:cNvSpPr txBox="1"/>
          <p:nvPr/>
        </p:nvSpPr>
        <p:spPr>
          <a:xfrm>
            <a:off x="4087620" y="8152964"/>
            <a:ext cx="4394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(This isn’t all…)</a:t>
            </a:r>
          </a:p>
        </p:txBody>
      </p:sp>
    </p:spTree>
    <p:extLst>
      <p:ext uri="{BB962C8B-B14F-4D97-AF65-F5344CB8AC3E}">
        <p14:creationId xmlns:p14="http://schemas.microsoft.com/office/powerpoint/2010/main" val="268292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4A0D213-64B6-18CC-D3C0-CBCF0A642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53" y="4876800"/>
            <a:ext cx="11990294" cy="4191000"/>
          </a:xfrm>
          <a:prstGeom prst="rect">
            <a:avLst/>
          </a:prstGeom>
        </p:spPr>
      </p:pic>
      <p:pic>
        <p:nvPicPr>
          <p:cNvPr id="5" name="Picture 4" descr="A cover of a book&#10;&#10;Description automatically generated with low confidence">
            <a:extLst>
              <a:ext uri="{FF2B5EF4-FFF2-40B4-BE49-F238E27FC236}">
                <a16:creationId xmlns:a16="http://schemas.microsoft.com/office/drawing/2014/main" id="{F5CA1CB1-9854-904B-D9AA-5A1FC8B3C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00" y="685800"/>
            <a:ext cx="4136258" cy="62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284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002040-65DA-E84C-A725-CB7FF029D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94" y="1828800"/>
            <a:ext cx="5971422" cy="304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915B3F-CF84-EC4D-ACCF-EA6D5E23CD75}"/>
              </a:ext>
            </a:extLst>
          </p:cNvPr>
          <p:cNvSpPr txBox="1"/>
          <p:nvPr/>
        </p:nvSpPr>
        <p:spPr>
          <a:xfrm>
            <a:off x="5845366" y="2362200"/>
            <a:ext cx="7184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Technocracy is to societal structure and operation…</a:t>
            </a:r>
          </a:p>
        </p:txBody>
      </p:sp>
      <p:pic>
        <p:nvPicPr>
          <p:cNvPr id="5" name="Picture 2" descr="AI and Transhumanism: Could Quest for Super-intelligence and Eternal Life Lead to a Dystopian ...">
            <a:extLst>
              <a:ext uri="{FF2B5EF4-FFF2-40B4-BE49-F238E27FC236}">
                <a16:creationId xmlns:a16="http://schemas.microsoft.com/office/drawing/2014/main" id="{947BAF57-1886-172E-D638-5C0D5D73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35" y="5105400"/>
            <a:ext cx="5184964" cy="345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A5DB-238E-D8A9-B6AD-85A9026C2ADF}"/>
              </a:ext>
            </a:extLst>
          </p:cNvPr>
          <p:cNvSpPr txBox="1"/>
          <p:nvPr/>
        </p:nvSpPr>
        <p:spPr>
          <a:xfrm>
            <a:off x="304801" y="6019800"/>
            <a:ext cx="71848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As Transhumanism is to </a:t>
            </a:r>
          </a:p>
          <a:p>
            <a:r>
              <a:rPr lang="en-US" sz="4800" b="1" dirty="0">
                <a:solidFill>
                  <a:srgbClr val="FFFF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humans who live there!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97E61-8EA1-6204-6C84-13FDE413DD7D}"/>
              </a:ext>
            </a:extLst>
          </p:cNvPr>
          <p:cNvSpPr txBox="1"/>
          <p:nvPr/>
        </p:nvSpPr>
        <p:spPr>
          <a:xfrm>
            <a:off x="2973601" y="574297"/>
            <a:ext cx="6792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Stencil" pitchFamily="82" charset="77"/>
                <a:cs typeface="Arial" panose="020B0604020202020204" pitchFamily="34" charset="0"/>
              </a:rPr>
              <a:t>The Great Reset</a:t>
            </a:r>
          </a:p>
        </p:txBody>
      </p:sp>
    </p:spTree>
    <p:extLst>
      <p:ext uri="{BB962C8B-B14F-4D97-AF65-F5344CB8AC3E}">
        <p14:creationId xmlns:p14="http://schemas.microsoft.com/office/powerpoint/2010/main" val="3779519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1">
            <a:extLst>
              <a:ext uri="{FF2B5EF4-FFF2-40B4-BE49-F238E27FC236}">
                <a16:creationId xmlns:a16="http://schemas.microsoft.com/office/drawing/2014/main" id="{8292D87D-223D-3E72-8227-16DFA6B0B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584200"/>
            <a:ext cx="15900400" cy="817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1">
            <a:extLst>
              <a:ext uri="{FF2B5EF4-FFF2-40B4-BE49-F238E27FC236}">
                <a16:creationId xmlns:a16="http://schemas.microsoft.com/office/drawing/2014/main" id="{CB7DF9B9-C5B7-B643-82C1-6E2E690F2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013" y="800100"/>
            <a:ext cx="15109826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1">
            <a:extLst>
              <a:ext uri="{FF2B5EF4-FFF2-40B4-BE49-F238E27FC236}">
                <a16:creationId xmlns:a16="http://schemas.microsoft.com/office/drawing/2014/main" id="{0AFEE81E-6447-DA8B-60A3-7D6CF258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050" y="736600"/>
            <a:ext cx="15455900" cy="795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9897E61-8EA1-6204-6C84-13FDE413DD7D}"/>
              </a:ext>
            </a:extLst>
          </p:cNvPr>
          <p:cNvSpPr txBox="1"/>
          <p:nvPr/>
        </p:nvSpPr>
        <p:spPr>
          <a:xfrm>
            <a:off x="2753992" y="533400"/>
            <a:ext cx="72314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Stencil" pitchFamily="82" charset="77"/>
                <a:cs typeface="Arial" panose="020B0604020202020204" pitchFamily="34" charset="0"/>
              </a:rPr>
              <a:t>The Great ENDING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C2901-A0CE-7C18-3669-B7A54C64D84F}"/>
              </a:ext>
            </a:extLst>
          </p:cNvPr>
          <p:cNvSpPr txBox="1"/>
          <p:nvPr/>
        </p:nvSpPr>
        <p:spPr>
          <a:xfrm>
            <a:off x="711200" y="1752600"/>
            <a:ext cx="116586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The nations were angry; and your wrath has come. The time has come for </a:t>
            </a:r>
            <a:r>
              <a:rPr lang="en-US" sz="58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judg-ing</a:t>
            </a:r>
            <a:r>
              <a:rPr lang="en-US" sz="5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the dead, and for rewarding your servants the prophets and your saints and those who reverence your name, both small and great – </a:t>
            </a:r>
            <a:r>
              <a:rPr lang="en-US" sz="5800" b="1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for destroying those who destroy the earth.”</a:t>
            </a:r>
            <a:r>
              <a:rPr lang="en-US" sz="5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Rev. 11:18</a:t>
            </a:r>
          </a:p>
        </p:txBody>
      </p:sp>
    </p:spTree>
    <p:extLst>
      <p:ext uri="{BB962C8B-B14F-4D97-AF65-F5344CB8AC3E}">
        <p14:creationId xmlns:p14="http://schemas.microsoft.com/office/powerpoint/2010/main" val="3571398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802EAF-DC6F-354F-9677-14FF31450E1D}"/>
              </a:ext>
            </a:extLst>
          </p:cNvPr>
          <p:cNvSpPr txBox="1"/>
          <p:nvPr/>
        </p:nvSpPr>
        <p:spPr>
          <a:xfrm>
            <a:off x="1499491" y="457200"/>
            <a:ext cx="100058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FFFF00"/>
                </a:solidFill>
                <a:latin typeface="Bradley Hand" pitchFamily="2" charset="77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BC712-29A2-B053-AF33-95B12D2C1EF7}"/>
              </a:ext>
            </a:extLst>
          </p:cNvPr>
          <p:cNvSpPr txBox="1"/>
          <p:nvPr/>
        </p:nvSpPr>
        <p:spPr>
          <a:xfrm>
            <a:off x="3835400" y="8488849"/>
            <a:ext cx="4679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Technocracy.News</a:t>
            </a:r>
            <a:endParaRPr lang="en-US" sz="4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5" name="Picture 4" descr="A cover of a book&#10;&#10;Description automatically generated with low confidence">
            <a:extLst>
              <a:ext uri="{FF2B5EF4-FFF2-40B4-BE49-F238E27FC236}">
                <a16:creationId xmlns:a16="http://schemas.microsoft.com/office/drawing/2014/main" id="{28F5A466-302A-7684-5F0E-2AE3B3615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2396192"/>
            <a:ext cx="3907658" cy="59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91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shumanism—advances in technology could already put evolution into  hyperdrive – but should they?">
            <a:extLst>
              <a:ext uri="{FF2B5EF4-FFF2-40B4-BE49-F238E27FC236}">
                <a16:creationId xmlns:a16="http://schemas.microsoft.com/office/drawing/2014/main" id="{BA924FA9-324C-5D7C-9BA4-1073CC5F8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3359782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E5001-28D9-3BC9-1C67-9274DFBE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835667"/>
            <a:ext cx="6172200" cy="80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3345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047750" y="533400"/>
            <a:ext cx="11214100" cy="1651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6600" b="1" dirty="0">
                <a:solidFill>
                  <a:srgbClr val="F9EB00"/>
                </a:solidFill>
                <a:latin typeface="Gill Sans" charset="0"/>
                <a:cs typeface="Gill Sans" charset="0"/>
                <a:sym typeface="Gill Sans" charset="0"/>
              </a:rPr>
              <a:t>What is Transhumanism?</a:t>
            </a:r>
            <a:endParaRPr lang="en-US" sz="6600" b="1" dirty="0">
              <a:cs typeface="Helvetica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000" y="2184400"/>
            <a:ext cx="11277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Transhumanism promotes an interdisciplinary approach </a:t>
            </a:r>
            <a:r>
              <a:rPr lang="en-US" sz="4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(NBIC)</a:t>
            </a:r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 to understanding and evaluating the opportunities for </a:t>
            </a:r>
            <a:r>
              <a:rPr lang="en-US" sz="4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enhancing the human condition and the human organism </a:t>
            </a:r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opened up by the advancement of technology. Attention is given to both present technologies, </a:t>
            </a:r>
            <a:r>
              <a:rPr lang="en-US" sz="4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genetic engineering and information technology</a:t>
            </a:r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, and anticipated future ones, such as molecular nanotechnology and artificial intelligence.  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17DE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 More. Founder, modern Transhumanism</a:t>
            </a:r>
          </a:p>
        </p:txBody>
      </p:sp>
    </p:spTree>
    <p:extLst>
      <p:ext uri="{BB962C8B-B14F-4D97-AF65-F5344CB8AC3E}">
        <p14:creationId xmlns:p14="http://schemas.microsoft.com/office/powerpoint/2010/main" val="206531303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ibune NBIC publiée sur Les Echos">
            <a:extLst>
              <a:ext uri="{FF2B5EF4-FFF2-40B4-BE49-F238E27FC236}">
                <a16:creationId xmlns:a16="http://schemas.microsoft.com/office/drawing/2014/main" id="{775B4666-28DA-AE48-9BC3-4162E72C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05000"/>
            <a:ext cx="13004801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B56F6-8BF8-CE42-BAC8-CC8933D01A4F}"/>
              </a:ext>
            </a:extLst>
          </p:cNvPr>
          <p:cNvSpPr txBox="1"/>
          <p:nvPr/>
        </p:nvSpPr>
        <p:spPr>
          <a:xfrm>
            <a:off x="2997200" y="457200"/>
            <a:ext cx="6293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Convergence - NBIC</a:t>
            </a:r>
          </a:p>
        </p:txBody>
      </p:sp>
    </p:spTree>
    <p:extLst>
      <p:ext uri="{BB962C8B-B14F-4D97-AF65-F5344CB8AC3E}">
        <p14:creationId xmlns:p14="http://schemas.microsoft.com/office/powerpoint/2010/main" val="4001104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8445DA-72A6-7B4B-B432-016344AA8AB1}"/>
              </a:ext>
            </a:extLst>
          </p:cNvPr>
          <p:cNvSpPr/>
          <p:nvPr/>
        </p:nvSpPr>
        <p:spPr>
          <a:xfrm>
            <a:off x="895350" y="2438400"/>
            <a:ext cx="112141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central premise of transhumanism, then, is that </a:t>
            </a:r>
            <a:r>
              <a:rPr lang="en-US" sz="5400" b="1" dirty="0">
                <a:solidFill>
                  <a:srgbClr val="FFFF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biological evolution will eventually be overtaken by advances in genetic</a:t>
            </a:r>
            <a:r>
              <a:rPr lang="en-US" sz="5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, wearable and implantable technologies that artificially </a:t>
            </a:r>
            <a:r>
              <a:rPr lang="en-US" sz="5400" b="1" dirty="0">
                <a:solidFill>
                  <a:srgbClr val="FFFF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expedite the evolutionary process</a:t>
            </a:r>
            <a:r>
              <a:rPr lang="en-US" sz="5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 – </a:t>
            </a:r>
            <a:r>
              <a:rPr lang="en-US" sz="5400" b="1" dirty="0">
                <a:solidFill>
                  <a:srgbClr val="17DE3C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World Economic Forum</a:t>
            </a:r>
          </a:p>
        </p:txBody>
      </p:sp>
      <p:sp>
        <p:nvSpPr>
          <p:cNvPr id="5" name="AutoShape 1">
            <a:extLst>
              <a:ext uri="{FF2B5EF4-FFF2-40B4-BE49-F238E27FC236}">
                <a16:creationId xmlns:a16="http://schemas.microsoft.com/office/drawing/2014/main" id="{570A39EB-DE53-4343-AB29-68439D084A9B}"/>
              </a:ext>
            </a:extLst>
          </p:cNvPr>
          <p:cNvSpPr>
            <a:spLocks/>
          </p:cNvSpPr>
          <p:nvPr/>
        </p:nvSpPr>
        <p:spPr bwMode="auto">
          <a:xfrm>
            <a:off x="1047750" y="533400"/>
            <a:ext cx="11214100" cy="1651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6600" b="1" dirty="0">
                <a:solidFill>
                  <a:srgbClr val="F9EB00"/>
                </a:solidFill>
                <a:latin typeface="Gill Sans" charset="0"/>
                <a:cs typeface="Gill Sans" charset="0"/>
                <a:sym typeface="Gill Sans" charset="0"/>
              </a:rPr>
              <a:t>What is Transhumanism?</a:t>
            </a:r>
            <a:endParaRPr lang="en-US" sz="6600" b="1" dirty="0"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5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ME Magazine -- U.S. Edition -- June 1, 1992 Vol. 139 No. 22">
            <a:extLst>
              <a:ext uri="{FF2B5EF4-FFF2-40B4-BE49-F238E27FC236}">
                <a16:creationId xmlns:a16="http://schemas.microsoft.com/office/drawing/2014/main" id="{29662220-5185-7B8C-25F3-41974FCCA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509682"/>
            <a:ext cx="6629400" cy="873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D808F-5142-AF3B-10C4-FCA9DDAE22C3}"/>
              </a:ext>
            </a:extLst>
          </p:cNvPr>
          <p:cNvSpPr txBox="1"/>
          <p:nvPr/>
        </p:nvSpPr>
        <p:spPr>
          <a:xfrm>
            <a:off x="1455682" y="4368967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</a:p>
        </p:txBody>
      </p:sp>
    </p:spTree>
    <p:extLst>
      <p:ext uri="{BB962C8B-B14F-4D97-AF65-F5344CB8AC3E}">
        <p14:creationId xmlns:p14="http://schemas.microsoft.com/office/powerpoint/2010/main" val="4063166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29A36AB-D68C-7CA6-9955-808E9CA95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901" y="1974850"/>
            <a:ext cx="259283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160787B-7B8B-6408-18D2-9C4D0EAD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833" y="5711514"/>
            <a:ext cx="2587167" cy="36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784A270-615C-D3ED-5661-0BF221B2E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96" y="5810250"/>
            <a:ext cx="2279904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02D98D0-E328-2613-B61C-4312F31E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96" y="1974850"/>
            <a:ext cx="227990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651522F4-AF58-3517-B02E-31DBCD74B5A7}"/>
              </a:ext>
            </a:extLst>
          </p:cNvPr>
          <p:cNvSpPr/>
          <p:nvPr/>
        </p:nvSpPr>
        <p:spPr bwMode="auto">
          <a:xfrm>
            <a:off x="4436614" y="4419600"/>
            <a:ext cx="3970786" cy="2746686"/>
          </a:xfrm>
          <a:prstGeom prst="stripedRightArrow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1034" name="Picture 10" descr="Division For Sustainable Development :: About - FAQs">
            <a:extLst>
              <a:ext uri="{FF2B5EF4-FFF2-40B4-BE49-F238E27FC236}">
                <a16:creationId xmlns:a16="http://schemas.microsoft.com/office/drawing/2014/main" id="{134E0CB9-F6F5-B6F0-41E0-07F4EFACA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5107143"/>
            <a:ext cx="14795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1C7C6-FD7A-C5AF-AEB7-1F87D5B8FE71}"/>
              </a:ext>
            </a:extLst>
          </p:cNvPr>
          <p:cNvSpPr txBox="1"/>
          <p:nvPr/>
        </p:nvSpPr>
        <p:spPr>
          <a:xfrm>
            <a:off x="2653560" y="523083"/>
            <a:ext cx="74302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The Earth Summit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D5FDD-5329-704F-3FB7-5BDE84A68227}"/>
              </a:ext>
            </a:extLst>
          </p:cNvPr>
          <p:cNvSpPr txBox="1"/>
          <p:nvPr/>
        </p:nvSpPr>
        <p:spPr>
          <a:xfrm>
            <a:off x="3911600" y="4343400"/>
            <a:ext cx="2201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Brundtland</a:t>
            </a:r>
          </a:p>
        </p:txBody>
      </p:sp>
      <p:pic>
        <p:nvPicPr>
          <p:cNvPr id="1036" name="Picture 12" descr="Jim MacNeill">
            <a:extLst>
              <a:ext uri="{FF2B5EF4-FFF2-40B4-BE49-F238E27FC236}">
                <a16:creationId xmlns:a16="http://schemas.microsoft.com/office/drawing/2014/main" id="{38D3B809-C37C-7329-9184-C9DD9B707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661614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4367C1-F0D9-87DC-280B-E53CF509ACEA}"/>
              </a:ext>
            </a:extLst>
          </p:cNvPr>
          <p:cNvSpPr txBox="1"/>
          <p:nvPr/>
        </p:nvSpPr>
        <p:spPr>
          <a:xfrm>
            <a:off x="4338152" y="8848165"/>
            <a:ext cx="17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MacNeill</a:t>
            </a:r>
          </a:p>
        </p:txBody>
      </p:sp>
      <p:pic>
        <p:nvPicPr>
          <p:cNvPr id="1038" name="Picture 14" descr="Gro Harlem Brundtland - 20 Years Later, Again Assigned to Fight Climate  Change - The New York Times">
            <a:extLst>
              <a:ext uri="{FF2B5EF4-FFF2-40B4-BE49-F238E27FC236}">
                <a16:creationId xmlns:a16="http://schemas.microsoft.com/office/drawing/2014/main" id="{7C3F0759-283A-FAFF-2B48-ABA19BE39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385686"/>
            <a:ext cx="2033914" cy="20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9282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53585F"/>
      </a:dk1>
      <a:lt1>
        <a:srgbClr val="FFFFFF"/>
      </a:lt1>
      <a:dk2>
        <a:srgbClr val="000000"/>
      </a:dk2>
      <a:lt2>
        <a:srgbClr val="DCDEE0"/>
      </a:lt2>
      <a:accent1>
        <a:srgbClr val="0065C1"/>
      </a:accent1>
      <a:accent2>
        <a:srgbClr val="00A6AC"/>
      </a:accent2>
      <a:accent3>
        <a:srgbClr val="AAAAAA"/>
      </a:accent3>
      <a:accent4>
        <a:srgbClr val="DADADA"/>
      </a:accent4>
      <a:accent5>
        <a:srgbClr val="AAB8DD"/>
      </a:accent5>
      <a:accent6>
        <a:srgbClr val="00969B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53585F"/>
      </a:dk1>
      <a:lt1>
        <a:srgbClr val="FFFFFF"/>
      </a:lt1>
      <a:dk2>
        <a:srgbClr val="000000"/>
      </a:dk2>
      <a:lt2>
        <a:srgbClr val="DCDEE0"/>
      </a:lt2>
      <a:accent1>
        <a:srgbClr val="0065C1"/>
      </a:accent1>
      <a:accent2>
        <a:srgbClr val="00A6AC"/>
      </a:accent2>
      <a:accent3>
        <a:srgbClr val="AAAAAA"/>
      </a:accent3>
      <a:accent4>
        <a:srgbClr val="DADADA"/>
      </a:accent4>
      <a:accent5>
        <a:srgbClr val="AAB8DD"/>
      </a:accent5>
      <a:accent6>
        <a:srgbClr val="00969B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FFFFFF"/>
      </a:accent3>
      <a:accent4>
        <a:srgbClr val="000000"/>
      </a:accent4>
      <a:accent5>
        <a:srgbClr val="AAB8DD"/>
      </a:accent5>
      <a:accent6>
        <a:srgbClr val="00969B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43843</TotalTime>
  <Words>593</Words>
  <Application>Microsoft Macintosh PowerPoint</Application>
  <PresentationFormat>Custom</PresentationFormat>
  <Paragraphs>61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Arial Narrow</vt:lpstr>
      <vt:lpstr>Avenir</vt:lpstr>
      <vt:lpstr>Bradley Hand</vt:lpstr>
      <vt:lpstr>Calibri</vt:lpstr>
      <vt:lpstr>Chiller</vt:lpstr>
      <vt:lpstr>Gill Sans</vt:lpstr>
      <vt:lpstr>Helvetica Light</vt:lpstr>
      <vt:lpstr>Helvetica Neue Condensed</vt:lpstr>
      <vt:lpstr>Stencil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Trilateral Commission   and   Technocracy</dc:title>
  <cp:lastModifiedBy>Patrick Wood</cp:lastModifiedBy>
  <cp:revision>298</cp:revision>
  <cp:lastPrinted>2015-07-06T01:13:35Z</cp:lastPrinted>
  <dcterms:modified xsi:type="dcterms:W3CDTF">2023-02-27T21:57:38Z</dcterms:modified>
</cp:coreProperties>
</file>