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Lst>
  <p:notesMasterIdLst>
    <p:notesMasterId r:id="rId21"/>
  </p:notesMasterIdLst>
  <p:handoutMasterIdLst>
    <p:handoutMasterId r:id="rId22"/>
  </p:handoutMasterIdLst>
  <p:sldIdLst>
    <p:sldId id="407" r:id="rId2"/>
    <p:sldId id="262" r:id="rId3"/>
    <p:sldId id="523" r:id="rId4"/>
    <p:sldId id="403" r:id="rId5"/>
    <p:sldId id="488" r:id="rId6"/>
    <p:sldId id="485" r:id="rId7"/>
    <p:sldId id="494" r:id="rId8"/>
    <p:sldId id="496" r:id="rId9"/>
    <p:sldId id="495" r:id="rId10"/>
    <p:sldId id="521" r:id="rId11"/>
    <p:sldId id="522" r:id="rId12"/>
    <p:sldId id="390" r:id="rId13"/>
    <p:sldId id="391" r:id="rId14"/>
    <p:sldId id="398" r:id="rId15"/>
    <p:sldId id="509" r:id="rId16"/>
    <p:sldId id="526" r:id="rId17"/>
    <p:sldId id="441" r:id="rId18"/>
    <p:sldId id="525" r:id="rId19"/>
    <p:sldId id="524" r:id="rId20"/>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FFFFFF"/>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FFFFFF"/>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FFFFFF"/>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FFFFFF"/>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FFFFFF"/>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FFFFFF"/>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FFFFFF"/>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FFFFFF"/>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FFFFFF"/>
        </a:solidFill>
        <a:latin typeface="Helvetica Light" charset="0"/>
        <a:ea typeface="ＭＳ Ｐゴシック" charset="0"/>
        <a:cs typeface="ＭＳ Ｐゴシック" charset="0"/>
        <a:sym typeface="Helvetica Light"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DE3C"/>
    <a:srgbClr val="FFF57D"/>
    <a:srgbClr val="E7EAF5"/>
    <a:srgbClr val="CBD3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5"/>
    <p:restoredTop sz="78658"/>
  </p:normalViewPr>
  <p:slideViewPr>
    <p:cSldViewPr>
      <p:cViewPr varScale="1">
        <p:scale>
          <a:sx n="62" d="100"/>
          <a:sy n="62" d="100"/>
        </p:scale>
        <p:origin x="2536" y="208"/>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Helvetica Light"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Helvetica Light" charset="0"/>
              </a:defRPr>
            </a:lvl1pPr>
          </a:lstStyle>
          <a:p>
            <a:pPr>
              <a:defRPr/>
            </a:pPr>
            <a:fld id="{8C29E550-E088-E042-9A7D-D29A8E44BD1E}" type="datetimeFigureOut">
              <a:rPr lang="en-US"/>
              <a:pPr>
                <a:defRPr/>
              </a:pPr>
              <a:t>3/3/23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Helvetica Light"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Helvetica Light" charset="0"/>
              </a:defRPr>
            </a:lvl1pPr>
          </a:lstStyle>
          <a:p>
            <a:pPr>
              <a:defRPr/>
            </a:pPr>
            <a:fld id="{8FDBF728-F327-A348-9C22-309AD90DE3FA}" type="slidenum">
              <a:rPr lang="en-US"/>
              <a:pPr>
                <a:defRPr/>
              </a:pPr>
              <a:t>‹#›</a:t>
            </a:fld>
            <a:endParaRPr lang="en-US"/>
          </a:p>
        </p:txBody>
      </p:sp>
    </p:spTree>
    <p:extLst>
      <p:ext uri="{BB962C8B-B14F-4D97-AF65-F5344CB8AC3E}">
        <p14:creationId xmlns:p14="http://schemas.microsoft.com/office/powerpoint/2010/main" val="69071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1566202288"/>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ＭＳ Ｐゴシック" charset="0"/>
        <a:cs typeface="Avenir" charset="0"/>
        <a:sym typeface="Avenir"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9992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8488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105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8041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8086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965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666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0253724-1EAF-864E-8D97-7F3689DC6B84}" type="slidenum">
              <a:rPr lang="en-US" smtClean="0"/>
              <a:t>3</a:t>
            </a:fld>
            <a:endParaRPr lang="en-US"/>
          </a:p>
        </p:txBody>
      </p:sp>
    </p:spTree>
    <p:extLst>
      <p:ext uri="{BB962C8B-B14F-4D97-AF65-F5344CB8AC3E}">
        <p14:creationId xmlns:p14="http://schemas.microsoft.com/office/powerpoint/2010/main" val="362072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694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0253724-1EAF-864E-8D97-7F3689DC6B84}" type="slidenum">
              <a:rPr lang="en-US" smtClean="0"/>
              <a:t>6</a:t>
            </a:fld>
            <a:endParaRPr lang="en-US"/>
          </a:p>
        </p:txBody>
      </p:sp>
    </p:spTree>
    <p:extLst>
      <p:ext uri="{BB962C8B-B14F-4D97-AF65-F5344CB8AC3E}">
        <p14:creationId xmlns:p14="http://schemas.microsoft.com/office/powerpoint/2010/main" val="162055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0253724-1EAF-864E-8D97-7F3689DC6B84}" type="slidenum">
              <a:rPr lang="en-US" smtClean="0"/>
              <a:t>7</a:t>
            </a:fld>
            <a:endParaRPr lang="en-US"/>
          </a:p>
        </p:txBody>
      </p:sp>
    </p:spTree>
    <p:extLst>
      <p:ext uri="{BB962C8B-B14F-4D97-AF65-F5344CB8AC3E}">
        <p14:creationId xmlns:p14="http://schemas.microsoft.com/office/powerpoint/2010/main" val="7609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0253724-1EAF-864E-8D97-7F3689DC6B84}" type="slidenum">
              <a:rPr lang="en-US" smtClean="0"/>
              <a:t>8</a:t>
            </a:fld>
            <a:endParaRPr lang="en-US"/>
          </a:p>
        </p:txBody>
      </p:sp>
    </p:spTree>
    <p:extLst>
      <p:ext uri="{BB962C8B-B14F-4D97-AF65-F5344CB8AC3E}">
        <p14:creationId xmlns:p14="http://schemas.microsoft.com/office/powerpoint/2010/main" val="347730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0253724-1EAF-864E-8D97-7F3689DC6B84}" type="slidenum">
              <a:rPr lang="en-US" smtClean="0"/>
              <a:t>9</a:t>
            </a:fld>
            <a:endParaRPr lang="en-US"/>
          </a:p>
        </p:txBody>
      </p:sp>
    </p:spTree>
    <p:extLst>
      <p:ext uri="{BB962C8B-B14F-4D97-AF65-F5344CB8AC3E}">
        <p14:creationId xmlns:p14="http://schemas.microsoft.com/office/powerpoint/2010/main" val="2032879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0253724-1EAF-864E-8D97-7F3689DC6B84}" type="slidenum">
              <a:rPr lang="en-US" smtClean="0"/>
              <a:t>10</a:t>
            </a:fld>
            <a:endParaRPr lang="en-US"/>
          </a:p>
        </p:txBody>
      </p:sp>
    </p:spTree>
    <p:extLst>
      <p:ext uri="{BB962C8B-B14F-4D97-AF65-F5344CB8AC3E}">
        <p14:creationId xmlns:p14="http://schemas.microsoft.com/office/powerpoint/2010/main" val="293512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0253724-1EAF-864E-8D97-7F3689DC6B84}" type="slidenum">
              <a:rPr lang="en-US" smtClean="0"/>
              <a:t>11</a:t>
            </a:fld>
            <a:endParaRPr lang="en-US"/>
          </a:p>
        </p:txBody>
      </p:sp>
    </p:spTree>
    <p:extLst>
      <p:ext uri="{BB962C8B-B14F-4D97-AF65-F5344CB8AC3E}">
        <p14:creationId xmlns:p14="http://schemas.microsoft.com/office/powerpoint/2010/main" val="422548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45099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18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338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36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033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70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963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168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91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3238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667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1270000" y="1638300"/>
            <a:ext cx="10464800" cy="3302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1270000" y="5029200"/>
            <a:ext cx="10464800" cy="1130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FFFFFF"/>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800">
          <a:solidFill>
            <a:srgbClr val="FFFFFF"/>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tiff"/><Relationship Id="rId4" Type="http://schemas.openxmlformats.org/officeDocument/2006/relationships/image" Target="../media/image10.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02040-65DA-E84C-A725-CB7FF029D1BC}"/>
              </a:ext>
            </a:extLst>
          </p:cNvPr>
          <p:cNvPicPr>
            <a:picLocks noChangeAspect="1"/>
          </p:cNvPicPr>
          <p:nvPr/>
        </p:nvPicPr>
        <p:blipFill>
          <a:blip r:embed="rId2"/>
          <a:stretch>
            <a:fillRect/>
          </a:stretch>
        </p:blipFill>
        <p:spPr>
          <a:xfrm>
            <a:off x="2082800" y="583593"/>
            <a:ext cx="8627625" cy="4403809"/>
          </a:xfrm>
          <a:prstGeom prst="rect">
            <a:avLst/>
          </a:prstGeom>
        </p:spPr>
      </p:pic>
      <p:sp>
        <p:nvSpPr>
          <p:cNvPr id="2" name="Rectangle 1">
            <a:extLst>
              <a:ext uri="{FF2B5EF4-FFF2-40B4-BE49-F238E27FC236}">
                <a16:creationId xmlns:a16="http://schemas.microsoft.com/office/drawing/2014/main" id="{400938E1-203A-594C-A63E-4968B1DEEEE0}"/>
              </a:ext>
            </a:extLst>
          </p:cNvPr>
          <p:cNvSpPr/>
          <p:nvPr/>
        </p:nvSpPr>
        <p:spPr>
          <a:xfrm>
            <a:off x="635484" y="5244823"/>
            <a:ext cx="11733832" cy="3416320"/>
          </a:xfrm>
          <a:prstGeom prst="rect">
            <a:avLst/>
          </a:prstGeom>
        </p:spPr>
        <p:txBody>
          <a:bodyPr wrap="square">
            <a:spAutoFit/>
          </a:bodyPr>
          <a:lstStyle/>
          <a:p>
            <a:pPr algn="l"/>
            <a:r>
              <a:rPr lang="en-US" b="1" dirty="0"/>
              <a:t>Ps. 2:1-3 Why do </a:t>
            </a:r>
            <a:r>
              <a:rPr lang="en-US" b="1" dirty="0">
                <a:solidFill>
                  <a:srgbClr val="FFFF00"/>
                </a:solidFill>
              </a:rPr>
              <a:t>the heathen rage</a:t>
            </a:r>
            <a:r>
              <a:rPr lang="en-US" b="1" dirty="0"/>
              <a:t>, and </a:t>
            </a:r>
            <a:r>
              <a:rPr lang="en-US" b="1" dirty="0">
                <a:solidFill>
                  <a:srgbClr val="FFFF00"/>
                </a:solidFill>
              </a:rPr>
              <a:t>the people imagine a vain thing?</a:t>
            </a:r>
            <a:r>
              <a:rPr lang="en-US" b="1" dirty="0"/>
              <a:t> The kings of the earth set themselves, and the rulers take counsel together, against the Lord, and against his anointed, saying, Let us break their bands asunder, and cast away their cords from us.</a:t>
            </a:r>
            <a:endParaRPr lang="en-US" b="1" dirty="0">
              <a:solidFill>
                <a:srgbClr val="FFFF00"/>
              </a:solidFill>
            </a:endParaRPr>
          </a:p>
        </p:txBody>
      </p:sp>
    </p:spTree>
    <p:extLst>
      <p:ext uri="{BB962C8B-B14F-4D97-AF65-F5344CB8AC3E}">
        <p14:creationId xmlns:p14="http://schemas.microsoft.com/office/powerpoint/2010/main" val="2236587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A3066-65B4-CD36-681E-AD3F97999B84}"/>
              </a:ext>
            </a:extLst>
          </p:cNvPr>
          <p:cNvSpPr txBox="1"/>
          <p:nvPr/>
        </p:nvSpPr>
        <p:spPr>
          <a:xfrm>
            <a:off x="1611540" y="1066800"/>
            <a:ext cx="8566961" cy="1754326"/>
          </a:xfrm>
          <a:prstGeom prst="rect">
            <a:avLst/>
          </a:prstGeom>
          <a:noFill/>
        </p:spPr>
        <p:txBody>
          <a:bodyPr wrap="none" rtlCol="0">
            <a:spAutoFit/>
          </a:bodyPr>
          <a:lstStyle/>
          <a:p>
            <a:r>
              <a:rPr lang="en-US" sz="5400" b="1" dirty="0">
                <a:latin typeface="Arial" panose="020B0604020202020204" pitchFamily="34" charset="0"/>
                <a:cs typeface="Arial" panose="020B0604020202020204" pitchFamily="34" charset="0"/>
              </a:rPr>
              <a:t>Observation #2</a:t>
            </a:r>
          </a:p>
          <a:p>
            <a:r>
              <a:rPr lang="en-US" sz="5400" b="1" dirty="0">
                <a:latin typeface="Arial" panose="020B0604020202020204" pitchFamily="34" charset="0"/>
                <a:cs typeface="Arial" panose="020B0604020202020204" pitchFamily="34" charset="0"/>
              </a:rPr>
              <a:t>Two Meanings of “World”</a:t>
            </a:r>
          </a:p>
        </p:txBody>
      </p:sp>
      <p:sp>
        <p:nvSpPr>
          <p:cNvPr id="4" name="TextBox 3">
            <a:extLst>
              <a:ext uri="{FF2B5EF4-FFF2-40B4-BE49-F238E27FC236}">
                <a16:creationId xmlns:a16="http://schemas.microsoft.com/office/drawing/2014/main" id="{29739EB0-3977-6BD7-8EC9-A0CE50F2DABD}"/>
              </a:ext>
            </a:extLst>
          </p:cNvPr>
          <p:cNvSpPr txBox="1"/>
          <p:nvPr/>
        </p:nvSpPr>
        <p:spPr>
          <a:xfrm>
            <a:off x="1473201" y="3657600"/>
            <a:ext cx="10515600" cy="4832092"/>
          </a:xfrm>
          <a:prstGeom prst="rect">
            <a:avLst/>
          </a:prstGeom>
          <a:noFill/>
        </p:spPr>
        <p:txBody>
          <a:bodyPr wrap="square" rtlCol="0">
            <a:spAutoFit/>
          </a:bodyPr>
          <a:lstStyle/>
          <a:p>
            <a:pPr algn="l"/>
            <a:r>
              <a:rPr lang="en-US" sz="4400" b="1" dirty="0">
                <a:latin typeface="Arial" panose="020B0604020202020204" pitchFamily="34" charset="0"/>
                <a:cs typeface="Arial" panose="020B0604020202020204" pitchFamily="34" charset="0"/>
              </a:rPr>
              <a:t>1. The world (cosmos) is the order of things, the “kingdoms of the world” is ruled by the god of this world. (2 Cor. 4:4) </a:t>
            </a:r>
          </a:p>
          <a:p>
            <a:pPr algn="l"/>
            <a:endParaRPr lang="en-US" sz="4400" b="1" dirty="0">
              <a:latin typeface="Arial" panose="020B0604020202020204" pitchFamily="34" charset="0"/>
              <a:cs typeface="Arial" panose="020B0604020202020204" pitchFamily="34" charset="0"/>
            </a:endParaRPr>
          </a:p>
          <a:p>
            <a:pPr algn="l"/>
            <a:r>
              <a:rPr lang="en-US" sz="4400" b="1" dirty="0">
                <a:latin typeface="Arial" panose="020B0604020202020204" pitchFamily="34" charset="0"/>
                <a:cs typeface="Arial" panose="020B0604020202020204" pitchFamily="34" charset="0"/>
              </a:rPr>
              <a:t>2. The earth, the creation, is the property of God (cf. Haggai 2:8)</a:t>
            </a:r>
          </a:p>
        </p:txBody>
      </p:sp>
    </p:spTree>
    <p:extLst>
      <p:ext uri="{BB962C8B-B14F-4D97-AF65-F5344CB8AC3E}">
        <p14:creationId xmlns:p14="http://schemas.microsoft.com/office/powerpoint/2010/main" val="323296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A3066-65B4-CD36-681E-AD3F97999B84}"/>
              </a:ext>
            </a:extLst>
          </p:cNvPr>
          <p:cNvSpPr txBox="1"/>
          <p:nvPr/>
        </p:nvSpPr>
        <p:spPr>
          <a:xfrm>
            <a:off x="1473201" y="1066800"/>
            <a:ext cx="9995045" cy="1754326"/>
          </a:xfrm>
          <a:prstGeom prst="rect">
            <a:avLst/>
          </a:prstGeom>
          <a:noFill/>
        </p:spPr>
        <p:txBody>
          <a:bodyPr wrap="none" rtlCol="0">
            <a:spAutoFit/>
          </a:bodyPr>
          <a:lstStyle/>
          <a:p>
            <a:r>
              <a:rPr lang="en-US" sz="5400" b="1" dirty="0">
                <a:latin typeface="Arial" panose="020B0604020202020204" pitchFamily="34" charset="0"/>
                <a:cs typeface="Arial" panose="020B0604020202020204" pitchFamily="34" charset="0"/>
              </a:rPr>
              <a:t>Them that destroy the earth…</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Rev 11:18</a:t>
            </a:r>
          </a:p>
        </p:txBody>
      </p:sp>
      <p:sp>
        <p:nvSpPr>
          <p:cNvPr id="4" name="TextBox 3">
            <a:extLst>
              <a:ext uri="{FF2B5EF4-FFF2-40B4-BE49-F238E27FC236}">
                <a16:creationId xmlns:a16="http://schemas.microsoft.com/office/drawing/2014/main" id="{29739EB0-3977-6BD7-8EC9-A0CE50F2DABD}"/>
              </a:ext>
            </a:extLst>
          </p:cNvPr>
          <p:cNvSpPr txBox="1"/>
          <p:nvPr/>
        </p:nvSpPr>
        <p:spPr>
          <a:xfrm>
            <a:off x="1473201" y="3657600"/>
            <a:ext cx="10515600" cy="4832092"/>
          </a:xfrm>
          <a:prstGeom prst="rect">
            <a:avLst/>
          </a:prstGeom>
          <a:noFill/>
        </p:spPr>
        <p:txBody>
          <a:bodyPr wrap="square" rtlCol="0">
            <a:spAutoFit/>
          </a:bodyPr>
          <a:lstStyle/>
          <a:p>
            <a:pPr marL="571500" indent="-571500" algn="l">
              <a:buFont typeface="Arial" panose="020B0604020202020204" pitchFamily="34" charset="0"/>
              <a:buChar char="•"/>
            </a:pPr>
            <a:r>
              <a:rPr lang="en-US" sz="4400" b="1" dirty="0">
                <a:latin typeface="Arial" panose="020B0604020202020204" pitchFamily="34" charset="0"/>
                <a:cs typeface="Arial" panose="020B0604020202020204" pitchFamily="34" charset="0"/>
              </a:rPr>
              <a:t>Shutting down energy </a:t>
            </a:r>
          </a:p>
          <a:p>
            <a:pPr marL="571500" indent="-571500" algn="l">
              <a:buFont typeface="Arial" panose="020B0604020202020204" pitchFamily="34" charset="0"/>
              <a:buChar char="•"/>
            </a:pPr>
            <a:r>
              <a:rPr lang="en-US" sz="4400" b="1" dirty="0">
                <a:latin typeface="Arial" panose="020B0604020202020204" pitchFamily="34" charset="0"/>
                <a:cs typeface="Arial" panose="020B0604020202020204" pitchFamily="34" charset="0"/>
              </a:rPr>
              <a:t>Shutting down CO2</a:t>
            </a:r>
          </a:p>
          <a:p>
            <a:pPr marL="571500" indent="-571500" algn="l">
              <a:buFont typeface="Arial" panose="020B0604020202020204" pitchFamily="34" charset="0"/>
              <a:buChar char="•"/>
            </a:pPr>
            <a:r>
              <a:rPr lang="en-US" sz="4400" b="1" dirty="0">
                <a:latin typeface="Arial" panose="020B0604020202020204" pitchFamily="34" charset="0"/>
                <a:cs typeface="Arial" panose="020B0604020202020204" pitchFamily="34" charset="0"/>
              </a:rPr>
              <a:t>Shutting down Nitrogen fertilizers</a:t>
            </a:r>
          </a:p>
          <a:p>
            <a:pPr marL="571500" indent="-571500" algn="l">
              <a:buFont typeface="Arial" panose="020B0604020202020204" pitchFamily="34" charset="0"/>
              <a:buChar char="•"/>
            </a:pPr>
            <a:r>
              <a:rPr lang="en-US" sz="4400" b="1" dirty="0">
                <a:latin typeface="Arial" panose="020B0604020202020204" pitchFamily="34" charset="0"/>
                <a:cs typeface="Arial" panose="020B0604020202020204" pitchFamily="34" charset="0"/>
              </a:rPr>
              <a:t>Shutting down food/agriculture</a:t>
            </a:r>
          </a:p>
          <a:p>
            <a:pPr marL="571500" indent="-571500" algn="l">
              <a:buFont typeface="Arial" panose="020B0604020202020204" pitchFamily="34" charset="0"/>
              <a:buChar char="•"/>
            </a:pPr>
            <a:r>
              <a:rPr lang="en-US" sz="4400" b="1" dirty="0">
                <a:latin typeface="Arial" panose="020B0604020202020204" pitchFamily="34" charset="0"/>
                <a:cs typeface="Arial" panose="020B0604020202020204" pitchFamily="34" charset="0"/>
              </a:rPr>
              <a:t>Dimming the sun (geo-engineering)</a:t>
            </a:r>
          </a:p>
          <a:p>
            <a:pPr marL="571500" indent="-571500" algn="l">
              <a:buFont typeface="Arial" panose="020B0604020202020204" pitchFamily="34" charset="0"/>
              <a:buChar char="•"/>
            </a:pPr>
            <a:r>
              <a:rPr lang="en-US" sz="4400" b="1" dirty="0">
                <a:latin typeface="Arial" panose="020B0604020202020204" pitchFamily="34" charset="0"/>
                <a:cs typeface="Arial" panose="020B0604020202020204" pitchFamily="34" charset="0"/>
              </a:rPr>
              <a:t>Genetic engineering</a:t>
            </a:r>
          </a:p>
          <a:p>
            <a:pPr marL="571500" indent="-571500" algn="l">
              <a:buFont typeface="Arial" panose="020B0604020202020204" pitchFamily="34" charset="0"/>
              <a:buChar char="•"/>
            </a:pPr>
            <a:r>
              <a:rPr lang="en-US" sz="4400" b="1" dirty="0">
                <a:latin typeface="Arial" panose="020B0604020202020204" pitchFamily="34" charset="0"/>
                <a:cs typeface="Arial" panose="020B0604020202020204" pitchFamily="34" charset="0"/>
              </a:rPr>
              <a:t>Taking over ”intelligent design”</a:t>
            </a:r>
          </a:p>
        </p:txBody>
      </p:sp>
    </p:spTree>
    <p:extLst>
      <p:ext uri="{BB962C8B-B14F-4D97-AF65-F5344CB8AC3E}">
        <p14:creationId xmlns:p14="http://schemas.microsoft.com/office/powerpoint/2010/main" val="2946886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389124" y="0"/>
            <a:ext cx="15393924" cy="10268712"/>
          </a:xfrm>
          <a:prstGeom prst="rect">
            <a:avLst/>
          </a:prstGeom>
        </p:spPr>
      </p:pic>
      <p:sp>
        <p:nvSpPr>
          <p:cNvPr id="3" name="TextBox 2"/>
          <p:cNvSpPr txBox="1"/>
          <p:nvPr/>
        </p:nvSpPr>
        <p:spPr>
          <a:xfrm>
            <a:off x="3835400" y="620006"/>
            <a:ext cx="9721238" cy="1446550"/>
          </a:xfrm>
          <a:prstGeom prst="rect">
            <a:avLst/>
          </a:prstGeom>
          <a:noFill/>
        </p:spPr>
        <p:txBody>
          <a:bodyPr wrap="square" rtlCol="0">
            <a:spAutoFit/>
          </a:bodyPr>
          <a:lstStyle/>
          <a:p>
            <a:r>
              <a:rPr lang="en-US" sz="8800" b="1" dirty="0"/>
              <a:t>Parag Khanna</a:t>
            </a:r>
          </a:p>
        </p:txBody>
      </p:sp>
      <p:sp>
        <p:nvSpPr>
          <p:cNvPr id="5" name="TextBox 4"/>
          <p:cNvSpPr txBox="1"/>
          <p:nvPr/>
        </p:nvSpPr>
        <p:spPr>
          <a:xfrm>
            <a:off x="5892800" y="3200400"/>
            <a:ext cx="6934199" cy="3970318"/>
          </a:xfrm>
          <a:prstGeom prst="rect">
            <a:avLst/>
          </a:prstGeom>
          <a:noFill/>
        </p:spPr>
        <p:txBody>
          <a:bodyPr wrap="square" rtlCol="0">
            <a:spAutoFit/>
          </a:bodyPr>
          <a:lstStyle/>
          <a:p>
            <a:pPr marL="571500" indent="-571500" algn="l">
              <a:buFont typeface="Arial" charset="0"/>
              <a:buChar char="•"/>
            </a:pPr>
            <a:r>
              <a:rPr lang="en-US" b="1" dirty="0"/>
              <a:t>MS, MA, Georgetown</a:t>
            </a:r>
          </a:p>
          <a:p>
            <a:pPr marL="571500" indent="-571500" algn="l">
              <a:buFont typeface="Arial" charset="0"/>
              <a:buChar char="•"/>
            </a:pPr>
            <a:r>
              <a:rPr lang="en-US" b="1" dirty="0"/>
              <a:t>PhD, London School of Economics</a:t>
            </a:r>
          </a:p>
          <a:p>
            <a:pPr marL="571500" indent="-571500" algn="l">
              <a:buFont typeface="Arial" charset="0"/>
              <a:buChar char="•"/>
            </a:pPr>
            <a:r>
              <a:rPr lang="en-US" b="1" dirty="0"/>
              <a:t>Professor, Yew School of Public Policy</a:t>
            </a:r>
          </a:p>
          <a:p>
            <a:pPr marL="571500" indent="-571500" algn="l">
              <a:buFont typeface="Arial" charset="0"/>
              <a:buChar char="•"/>
            </a:pPr>
            <a:r>
              <a:rPr lang="en-US" b="1" dirty="0"/>
              <a:t>Esquire: “75 Most Influential People of the 2st Century”</a:t>
            </a:r>
          </a:p>
        </p:txBody>
      </p:sp>
    </p:spTree>
    <p:extLst>
      <p:ext uri="{BB962C8B-B14F-4D97-AF65-F5344CB8AC3E}">
        <p14:creationId xmlns:p14="http://schemas.microsoft.com/office/powerpoint/2010/main" val="1481489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tps://static1.squarespace.com/static/565d7420e4b0987eb9f25078/t/56a7a53805f8e261ce310ccd/14538273878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46119"/>
            <a:ext cx="6045200" cy="972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50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8400" y="1350895"/>
            <a:ext cx="10981882" cy="7183505"/>
          </a:xfrm>
          <a:prstGeom prst="rect">
            <a:avLst/>
          </a:prstGeom>
          <a:noFill/>
          <a:effectLst>
            <a:outerShdw blurRad="50800" dist="50800" dir="5400000" sx="1000" sy="1000" algn="ctr" rotWithShape="0">
              <a:schemeClr val="tx1"/>
            </a:outerShdw>
          </a:effectLst>
        </p:spPr>
        <p:txBody>
          <a:bodyPr wrap="square" rtlCol="0">
            <a:spAutoFit/>
          </a:bodyPr>
          <a:lstStyle/>
          <a:p>
            <a:pPr algn="l"/>
            <a:r>
              <a:rPr lang="en-US" sz="5760" b="1" dirty="0">
                <a:ln w="6350">
                  <a:solidFill>
                    <a:schemeClr val="bg1"/>
                  </a:solidFill>
                </a:ln>
                <a:latin typeface="Franklin Gothic Demi" charset="0"/>
                <a:ea typeface="Franklin Gothic Demi" charset="0"/>
                <a:cs typeface="Franklin Gothic Demi" charset="0"/>
              </a:rPr>
              <a:t>”We are building this global society without a global leader. Global order is no longer something that can be dictated or controlled from the top down. </a:t>
            </a:r>
            <a:r>
              <a:rPr lang="en-US" sz="5760" b="1" dirty="0">
                <a:ln w="6350">
                  <a:solidFill>
                    <a:schemeClr val="bg1"/>
                  </a:solidFill>
                </a:ln>
                <a:solidFill>
                  <a:srgbClr val="FFFF00"/>
                </a:solidFill>
                <a:latin typeface="Franklin Gothic Demi" charset="0"/>
                <a:ea typeface="Franklin Gothic Demi" charset="0"/>
                <a:cs typeface="Franklin Gothic Demi" charset="0"/>
              </a:rPr>
              <a:t>Globalization is itself the order</a:t>
            </a:r>
            <a:r>
              <a:rPr lang="en-US" sz="5760" b="1" dirty="0">
                <a:ln w="6350">
                  <a:solidFill>
                    <a:schemeClr val="bg1"/>
                  </a:solidFill>
                </a:ln>
                <a:latin typeface="Franklin Gothic Demi" charset="0"/>
                <a:ea typeface="Franklin Gothic Demi" charset="0"/>
                <a:cs typeface="Franklin Gothic Demi" charset="0"/>
              </a:rPr>
              <a:t>.” 								Dr. Parag Khanna</a:t>
            </a:r>
          </a:p>
          <a:p>
            <a:endParaRPr lang="en-US" sz="5760" b="1" dirty="0">
              <a:latin typeface="Franklin Gothic Demi" charset="0"/>
              <a:ea typeface="Franklin Gothic Demi" charset="0"/>
              <a:cs typeface="Franklin Gothic Demi" charset="0"/>
            </a:endParaRPr>
          </a:p>
        </p:txBody>
      </p:sp>
    </p:spTree>
    <p:extLst>
      <p:ext uri="{BB962C8B-B14F-4D97-AF65-F5344CB8AC3E}">
        <p14:creationId xmlns:p14="http://schemas.microsoft.com/office/powerpoint/2010/main" val="1742945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Screen Shot 2014-04-21 at 6.02.1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3922713"/>
            <a:ext cx="9906000" cy="125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98" name="Picture 4" descr="Screen Shot 2014-04-21 at 6.04.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914400"/>
            <a:ext cx="55372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9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9800" y="609600"/>
            <a:ext cx="207645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Box 5"/>
          <p:cNvSpPr txBox="1">
            <a:spLocks noChangeArrowheads="1"/>
          </p:cNvSpPr>
          <p:nvPr/>
        </p:nvSpPr>
        <p:spPr bwMode="auto">
          <a:xfrm>
            <a:off x="7340600" y="762000"/>
            <a:ext cx="99695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3600">
                <a:solidFill>
                  <a:srgbClr val="FFFFFF"/>
                </a:solidFill>
                <a:latin typeface="Helvetica Light" charset="0"/>
                <a:ea typeface="ＭＳ Ｐゴシック" charset="0"/>
                <a:cs typeface="ＭＳ Ｐゴシック" charset="0"/>
                <a:sym typeface="Helvetica Light" charset="0"/>
              </a:defRPr>
            </a:lvl1pPr>
            <a:lvl2pPr marL="742950" indent="-285750" eaLnBrk="0">
              <a:defRPr sz="3600">
                <a:solidFill>
                  <a:srgbClr val="FFFFFF"/>
                </a:solidFill>
                <a:latin typeface="Helvetica Light" charset="0"/>
                <a:ea typeface="ＭＳ Ｐゴシック" charset="0"/>
                <a:sym typeface="Helvetica Light" charset="0"/>
              </a:defRPr>
            </a:lvl2pPr>
            <a:lvl3pPr marL="1143000" indent="-228600" eaLnBrk="0">
              <a:defRPr sz="3600">
                <a:solidFill>
                  <a:srgbClr val="FFFFFF"/>
                </a:solidFill>
                <a:latin typeface="Helvetica Light" charset="0"/>
                <a:ea typeface="ＭＳ Ｐゴシック" charset="0"/>
                <a:sym typeface="Helvetica Light" charset="0"/>
              </a:defRPr>
            </a:lvl3pPr>
            <a:lvl4pPr marL="1600200" indent="-228600" eaLnBrk="0">
              <a:defRPr sz="3600">
                <a:solidFill>
                  <a:srgbClr val="FFFFFF"/>
                </a:solidFill>
                <a:latin typeface="Helvetica Light" charset="0"/>
                <a:ea typeface="ＭＳ Ｐゴシック" charset="0"/>
                <a:sym typeface="Helvetica Light" charset="0"/>
              </a:defRPr>
            </a:lvl4pPr>
            <a:lvl5pPr marL="2057400" indent="-228600" eaLnBrk="0">
              <a:defRPr sz="3600">
                <a:solidFill>
                  <a:srgbClr val="FFFFFF"/>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FFFFFF"/>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FFFFFF"/>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FFFFFF"/>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FFFFFF"/>
                </a:solidFill>
                <a:latin typeface="Helvetica Light" charset="0"/>
                <a:ea typeface="ＭＳ Ｐゴシック" charset="0"/>
                <a:sym typeface="Helvetica Light" charset="0"/>
              </a:defRPr>
            </a:lvl9pPr>
          </a:lstStyle>
          <a:p>
            <a:pPr eaLnBrk="1"/>
            <a:r>
              <a:rPr lang="en-US" sz="9600"/>
              <a:t>+</a:t>
            </a:r>
          </a:p>
        </p:txBody>
      </p:sp>
      <p:pic>
        <p:nvPicPr>
          <p:cNvPr id="9" name="Picture 2" descr="pasted-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8763" y="6705600"/>
            <a:ext cx="1493837" cy="193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970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9400" y="6705600"/>
            <a:ext cx="2540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92600" y="6629400"/>
            <a:ext cx="2124075"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Down Arrow 12"/>
          <p:cNvSpPr/>
          <p:nvPr/>
        </p:nvSpPr>
        <p:spPr bwMode="auto">
          <a:xfrm>
            <a:off x="5359400" y="2590800"/>
            <a:ext cx="1066800" cy="990600"/>
          </a:xfrm>
          <a:prstGeom prst="downArrow">
            <a:avLst/>
          </a:prstGeom>
          <a:blipFill dpi="0" rotWithShape="0">
            <a:blip r:embed="rId8"/>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0800" tIns="50800" rIns="50800" bIns="50800" anchor="ctr"/>
          <a:lstStyle/>
          <a:p>
            <a:pPr marL="228600">
              <a:defRPr/>
            </a:pPr>
            <a:endParaRPr lang="en-US">
              <a:cs typeface="Helvetica Light" charset="0"/>
            </a:endParaRPr>
          </a:p>
        </p:txBody>
      </p:sp>
      <p:sp>
        <p:nvSpPr>
          <p:cNvPr id="15" name="Down Arrow 14"/>
          <p:cNvSpPr/>
          <p:nvPr/>
        </p:nvSpPr>
        <p:spPr bwMode="auto">
          <a:xfrm>
            <a:off x="2311400" y="5486400"/>
            <a:ext cx="1066800" cy="990600"/>
          </a:xfrm>
          <a:prstGeom prst="downArrow">
            <a:avLst/>
          </a:prstGeom>
          <a:blipFill dpi="0" rotWithShape="0">
            <a:blip r:embed="rId8"/>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0800" tIns="50800" rIns="50800" bIns="50800" anchor="ctr"/>
          <a:lstStyle/>
          <a:p>
            <a:pPr marL="228600">
              <a:defRPr/>
            </a:pPr>
            <a:endParaRPr lang="en-US">
              <a:cs typeface="Helvetica Light" charset="0"/>
            </a:endParaRPr>
          </a:p>
        </p:txBody>
      </p:sp>
      <p:sp>
        <p:nvSpPr>
          <p:cNvPr id="16" name="Down Arrow 15"/>
          <p:cNvSpPr/>
          <p:nvPr/>
        </p:nvSpPr>
        <p:spPr bwMode="auto">
          <a:xfrm>
            <a:off x="4749800" y="5486400"/>
            <a:ext cx="1066800" cy="990600"/>
          </a:xfrm>
          <a:prstGeom prst="downArrow">
            <a:avLst/>
          </a:prstGeom>
          <a:blipFill dpi="0" rotWithShape="0">
            <a:blip r:embed="rId8"/>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0800" tIns="50800" rIns="50800" bIns="50800" anchor="ctr"/>
          <a:lstStyle/>
          <a:p>
            <a:pPr marL="228600">
              <a:defRPr/>
            </a:pPr>
            <a:endParaRPr lang="en-US">
              <a:cs typeface="Helvetica Light" charset="0"/>
            </a:endParaRPr>
          </a:p>
        </p:txBody>
      </p:sp>
      <p:sp>
        <p:nvSpPr>
          <p:cNvPr id="17" name="Down Arrow 16"/>
          <p:cNvSpPr/>
          <p:nvPr/>
        </p:nvSpPr>
        <p:spPr bwMode="auto">
          <a:xfrm>
            <a:off x="9169400" y="5486400"/>
            <a:ext cx="1066800" cy="990600"/>
          </a:xfrm>
          <a:prstGeom prst="downArrow">
            <a:avLst/>
          </a:prstGeom>
          <a:blipFill dpi="0" rotWithShape="0">
            <a:blip r:embed="rId8"/>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0800" tIns="50800" rIns="50800" bIns="50800" anchor="ctr"/>
          <a:lstStyle/>
          <a:p>
            <a:pPr marL="228600">
              <a:defRPr/>
            </a:pPr>
            <a:endParaRPr lang="en-US">
              <a:cs typeface="Helvetica Light" charset="0"/>
            </a:endParaRPr>
          </a:p>
        </p:txBody>
      </p:sp>
      <p:sp>
        <p:nvSpPr>
          <p:cNvPr id="18" name="Down Arrow 17"/>
          <p:cNvSpPr/>
          <p:nvPr/>
        </p:nvSpPr>
        <p:spPr bwMode="auto">
          <a:xfrm>
            <a:off x="6883400" y="5486400"/>
            <a:ext cx="1066800" cy="990600"/>
          </a:xfrm>
          <a:prstGeom prst="downArrow">
            <a:avLst/>
          </a:prstGeom>
          <a:blipFill dpi="0" rotWithShape="0">
            <a:blip r:embed="rId8"/>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0800" tIns="50800" rIns="50800" bIns="50800" anchor="ctr"/>
          <a:lstStyle/>
          <a:p>
            <a:pPr marL="228600">
              <a:defRPr/>
            </a:pPr>
            <a:endParaRPr lang="en-US">
              <a:cs typeface="Helvetica Light" charset="0"/>
            </a:endParaRPr>
          </a:p>
        </p:txBody>
      </p:sp>
      <p:sp>
        <p:nvSpPr>
          <p:cNvPr id="19" name="Frame 18"/>
          <p:cNvSpPr/>
          <p:nvPr/>
        </p:nvSpPr>
        <p:spPr bwMode="auto">
          <a:xfrm>
            <a:off x="1397000" y="3733800"/>
            <a:ext cx="10287000" cy="1600199"/>
          </a:xfrm>
          <a:prstGeom prst="frame">
            <a:avLst/>
          </a:prstGeom>
          <a:solidFill>
            <a:srgbClr val="17DE3C"/>
          </a:solidFill>
          <a:ln w="25400" cap="flat" cmpd="sng" algn="ctr">
            <a:solidFill>
              <a:srgbClr val="FFFFFF"/>
            </a:solidFill>
            <a:prstDash val="solid"/>
            <a:miter lim="0"/>
            <a:headEnd type="none" w="med" len="med"/>
            <a:tailEnd type="none" w="med" len="med"/>
          </a:ln>
          <a:effectLst/>
        </p:spPr>
        <p:txBody>
          <a:bodyPr/>
          <a:lstStyle/>
          <a:p>
            <a:endParaRPr lang="en-US"/>
          </a:p>
        </p:txBody>
      </p:sp>
      <p:pic>
        <p:nvPicPr>
          <p:cNvPr id="3" name="Picture 2"/>
          <p:cNvPicPr>
            <a:picLocks noChangeAspect="1"/>
          </p:cNvPicPr>
          <p:nvPr/>
        </p:nvPicPr>
        <p:blipFill>
          <a:blip r:embed="rId9"/>
          <a:stretch>
            <a:fillRect/>
          </a:stretch>
        </p:blipFill>
        <p:spPr>
          <a:xfrm>
            <a:off x="8331200" y="6629401"/>
            <a:ext cx="3581400" cy="2009284"/>
          </a:xfrm>
          <a:prstGeom prst="rect">
            <a:avLst/>
          </a:prstGeom>
        </p:spPr>
      </p:pic>
      <p:pic>
        <p:nvPicPr>
          <p:cNvPr id="20" name="Picture 19"/>
          <p:cNvPicPr>
            <a:picLocks noChangeAspect="1"/>
          </p:cNvPicPr>
          <p:nvPr/>
        </p:nvPicPr>
        <p:blipFill>
          <a:blip r:embed="rId10"/>
          <a:stretch>
            <a:fillRect/>
          </a:stretch>
        </p:blipFill>
        <p:spPr>
          <a:xfrm>
            <a:off x="10160000" y="8640548"/>
            <a:ext cx="2511479" cy="758182"/>
          </a:xfrm>
          <a:prstGeom prst="rect">
            <a:avLst/>
          </a:prstGeom>
        </p:spPr>
      </p:pic>
    </p:spTree>
    <p:extLst>
      <p:ext uri="{BB962C8B-B14F-4D97-AF65-F5344CB8AC3E}">
        <p14:creationId xmlns:p14="http://schemas.microsoft.com/office/powerpoint/2010/main" val="2294959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8400" y="1350895"/>
            <a:ext cx="10981882" cy="1200329"/>
          </a:xfrm>
          <a:prstGeom prst="rect">
            <a:avLst/>
          </a:prstGeom>
          <a:noFill/>
          <a:effectLst>
            <a:outerShdw blurRad="50800" dist="50800" dir="5400000" sx="1000" sy="1000" algn="ctr" rotWithShape="0">
              <a:schemeClr val="tx1"/>
            </a:outerShdw>
          </a:effectLst>
        </p:spPr>
        <p:txBody>
          <a:bodyPr wrap="square" rtlCol="0">
            <a:spAutoFit/>
          </a:bodyPr>
          <a:lstStyle/>
          <a:p>
            <a:r>
              <a:rPr lang="en-US" sz="7200" b="1" dirty="0">
                <a:latin typeface="Arial" panose="020B0604020202020204" pitchFamily="34" charset="0"/>
                <a:ea typeface="Franklin Gothic Demi" charset="0"/>
                <a:cs typeface="Arial" panose="020B0604020202020204" pitchFamily="34" charset="0"/>
              </a:rPr>
              <a:t>Left over thoughts…</a:t>
            </a:r>
          </a:p>
        </p:txBody>
      </p:sp>
      <p:sp>
        <p:nvSpPr>
          <p:cNvPr id="2" name="TextBox 1">
            <a:extLst>
              <a:ext uri="{FF2B5EF4-FFF2-40B4-BE49-F238E27FC236}">
                <a16:creationId xmlns:a16="http://schemas.microsoft.com/office/drawing/2014/main" id="{F1E766C9-C845-7136-57FC-0955B05C303F}"/>
              </a:ext>
            </a:extLst>
          </p:cNvPr>
          <p:cNvSpPr txBox="1"/>
          <p:nvPr/>
        </p:nvSpPr>
        <p:spPr>
          <a:xfrm>
            <a:off x="863600" y="3505200"/>
            <a:ext cx="10981882" cy="4708981"/>
          </a:xfrm>
          <a:prstGeom prst="rect">
            <a:avLst/>
          </a:prstGeom>
          <a:noFill/>
          <a:effectLst>
            <a:outerShdw blurRad="50800" dist="50800" dir="5400000" sx="1000" sy="1000" algn="ctr" rotWithShape="0">
              <a:schemeClr val="tx1"/>
            </a:outerShdw>
          </a:effectLst>
        </p:spPr>
        <p:txBody>
          <a:bodyPr wrap="square" rtlCol="0">
            <a:spAutoFit/>
          </a:bodyPr>
          <a:lstStyle/>
          <a:p>
            <a:r>
              <a:rPr lang="en-US" sz="6000" b="1" dirty="0">
                <a:latin typeface="Arial" panose="020B0604020202020204" pitchFamily="34" charset="0"/>
                <a:ea typeface="Franklin Gothic Demi" charset="0"/>
                <a:cs typeface="Arial" panose="020B0604020202020204" pitchFamily="34" charset="0"/>
              </a:rPr>
              <a:t>AI – </a:t>
            </a:r>
            <a:r>
              <a:rPr lang="en-US" sz="6000" b="1" dirty="0" err="1">
                <a:latin typeface="Arial" panose="020B0604020202020204" pitchFamily="34" charset="0"/>
                <a:ea typeface="Franklin Gothic Demi" charset="0"/>
                <a:cs typeface="Arial" panose="020B0604020202020204" pitchFamily="34" charset="0"/>
              </a:rPr>
              <a:t>ChatGPT</a:t>
            </a:r>
            <a:endParaRPr lang="en-US" sz="6000" b="1" dirty="0">
              <a:latin typeface="Arial" panose="020B0604020202020204" pitchFamily="34" charset="0"/>
              <a:ea typeface="Franklin Gothic Demi" charset="0"/>
              <a:cs typeface="Arial" panose="020B0604020202020204" pitchFamily="34" charset="0"/>
            </a:endParaRPr>
          </a:p>
          <a:p>
            <a:r>
              <a:rPr lang="en-US" sz="6000" b="1" dirty="0">
                <a:latin typeface="Arial" panose="020B0604020202020204" pitchFamily="34" charset="0"/>
                <a:ea typeface="Franklin Gothic Demi" charset="0"/>
                <a:cs typeface="Arial" panose="020B0604020202020204" pitchFamily="34" charset="0"/>
              </a:rPr>
              <a:t>War in Ukraine – WWIII?</a:t>
            </a:r>
          </a:p>
          <a:p>
            <a:r>
              <a:rPr lang="en-US" sz="6000" b="1" dirty="0">
                <a:latin typeface="Arial" panose="020B0604020202020204" pitchFamily="34" charset="0"/>
                <a:ea typeface="Franklin Gothic Demi" charset="0"/>
                <a:cs typeface="Arial" panose="020B0604020202020204" pitchFamily="34" charset="0"/>
              </a:rPr>
              <a:t>5G – 6G - Connectivity</a:t>
            </a:r>
          </a:p>
          <a:p>
            <a:endParaRPr lang="en-US" sz="6000" b="1" dirty="0">
              <a:latin typeface="Arial" panose="020B0604020202020204" pitchFamily="34" charset="0"/>
              <a:ea typeface="Franklin Gothic Demi" charset="0"/>
              <a:cs typeface="Arial" panose="020B0604020202020204" pitchFamily="34" charset="0"/>
            </a:endParaRPr>
          </a:p>
          <a:p>
            <a:r>
              <a:rPr lang="en-US" sz="6000" b="1" dirty="0">
                <a:latin typeface="Arial" panose="020B0604020202020204" pitchFamily="34" charset="0"/>
                <a:ea typeface="Franklin Gothic Demi" charset="0"/>
                <a:cs typeface="Arial" panose="020B0604020202020204" pitchFamily="34" charset="0"/>
              </a:rPr>
              <a:t>What you can do… </a:t>
            </a:r>
          </a:p>
        </p:txBody>
      </p:sp>
    </p:spTree>
    <p:extLst>
      <p:ext uri="{BB962C8B-B14F-4D97-AF65-F5344CB8AC3E}">
        <p14:creationId xmlns:p14="http://schemas.microsoft.com/office/powerpoint/2010/main" val="3281245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D9E595D-F337-7820-A31E-F6F2E6DB9565}"/>
              </a:ext>
            </a:extLst>
          </p:cNvPr>
          <p:cNvSpPr txBox="1"/>
          <p:nvPr/>
        </p:nvSpPr>
        <p:spPr>
          <a:xfrm>
            <a:off x="6121400" y="7391400"/>
            <a:ext cx="6079613" cy="646331"/>
          </a:xfrm>
          <a:prstGeom prst="rect">
            <a:avLst/>
          </a:prstGeom>
          <a:noFill/>
        </p:spPr>
        <p:txBody>
          <a:bodyPr wrap="none" rtlCol="0">
            <a:spAutoFit/>
          </a:bodyPr>
          <a:lstStyle/>
          <a:p>
            <a:r>
              <a:rPr lang="en-US" sz="3600" b="1" dirty="0" err="1">
                <a:latin typeface="Arial Narrow" panose="020B0604020202020204" pitchFamily="34" charset="0"/>
                <a:cs typeface="Arial Narrow" panose="020B0604020202020204" pitchFamily="34" charset="0"/>
              </a:rPr>
              <a:t>www.CitizensForFreeSpeech.org</a:t>
            </a:r>
            <a:endParaRPr lang="en-US" sz="3600" b="1" dirty="0">
              <a:latin typeface="Arial Narrow" panose="020B0604020202020204" pitchFamily="34" charset="0"/>
              <a:cs typeface="Arial Narrow" panose="020B0604020202020204" pitchFamily="34" charset="0"/>
            </a:endParaRPr>
          </a:p>
        </p:txBody>
      </p:sp>
      <p:pic>
        <p:nvPicPr>
          <p:cNvPr id="14" name="Picture 13" descr="Graphical user interface, website&#10;&#10;Description automatically generated">
            <a:extLst>
              <a:ext uri="{FF2B5EF4-FFF2-40B4-BE49-F238E27FC236}">
                <a16:creationId xmlns:a16="http://schemas.microsoft.com/office/drawing/2014/main" id="{A327D389-E383-0DAD-9D49-6DDB59931090}"/>
              </a:ext>
            </a:extLst>
          </p:cNvPr>
          <p:cNvPicPr>
            <a:picLocks noChangeAspect="1"/>
          </p:cNvPicPr>
          <p:nvPr/>
        </p:nvPicPr>
        <p:blipFill>
          <a:blip r:embed="rId2"/>
          <a:stretch>
            <a:fillRect/>
          </a:stretch>
        </p:blipFill>
        <p:spPr>
          <a:xfrm>
            <a:off x="28712" y="29816"/>
            <a:ext cx="5277375" cy="9723783"/>
          </a:xfrm>
          <a:prstGeom prst="rect">
            <a:avLst/>
          </a:prstGeom>
        </p:spPr>
      </p:pic>
      <p:sp>
        <p:nvSpPr>
          <p:cNvPr id="16" name="TextBox 15">
            <a:extLst>
              <a:ext uri="{FF2B5EF4-FFF2-40B4-BE49-F238E27FC236}">
                <a16:creationId xmlns:a16="http://schemas.microsoft.com/office/drawing/2014/main" id="{5F10BFC6-EC4D-8D37-F698-FB369C90B4A9}"/>
              </a:ext>
            </a:extLst>
          </p:cNvPr>
          <p:cNvSpPr txBox="1"/>
          <p:nvPr/>
        </p:nvSpPr>
        <p:spPr>
          <a:xfrm>
            <a:off x="6273800" y="887343"/>
            <a:ext cx="6079613" cy="707886"/>
          </a:xfrm>
          <a:prstGeom prst="rect">
            <a:avLst/>
          </a:prstGeom>
          <a:noFill/>
        </p:spPr>
        <p:txBody>
          <a:bodyPr wrap="square">
            <a:spAutoFit/>
          </a:bodyPr>
          <a:lstStyle/>
          <a:p>
            <a:r>
              <a:rPr lang="en-US" sz="4000" b="1" dirty="0">
                <a:latin typeface="Arial Black" panose="020B0604020202020204" pitchFamily="34" charset="0"/>
                <a:cs typeface="Arial Black" panose="020B0604020202020204" pitchFamily="34" charset="0"/>
              </a:rPr>
              <a:t>Saving Free Speech</a:t>
            </a:r>
          </a:p>
        </p:txBody>
      </p:sp>
      <p:pic>
        <p:nvPicPr>
          <p:cNvPr id="6152" name="Picture 8" descr="People are dense « So…Yeah…">
            <a:extLst>
              <a:ext uri="{FF2B5EF4-FFF2-40B4-BE49-F238E27FC236}">
                <a16:creationId xmlns:a16="http://schemas.microsoft.com/office/drawing/2014/main" id="{EA507AD1-C2DC-7335-4AC4-64A38BF3F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800" y="2073964"/>
            <a:ext cx="55880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17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5145" y="685800"/>
            <a:ext cx="10981882" cy="1200329"/>
          </a:xfrm>
          <a:prstGeom prst="rect">
            <a:avLst/>
          </a:prstGeom>
          <a:noFill/>
          <a:effectLst>
            <a:outerShdw blurRad="50800" dist="50800" dir="5400000" sx="1000" sy="1000" algn="ctr" rotWithShape="0">
              <a:schemeClr val="tx1"/>
            </a:outerShdw>
          </a:effectLst>
        </p:spPr>
        <p:txBody>
          <a:bodyPr wrap="square" rtlCol="0">
            <a:spAutoFit/>
          </a:bodyPr>
          <a:lstStyle/>
          <a:p>
            <a:r>
              <a:rPr lang="en-US" sz="7200" b="1" dirty="0">
                <a:latin typeface="Arial" panose="020B0604020202020204" pitchFamily="34" charset="0"/>
                <a:ea typeface="Franklin Gothic Demi" charset="0"/>
                <a:cs typeface="Arial" panose="020B0604020202020204" pitchFamily="34" charset="0"/>
              </a:rPr>
              <a:t>CFFS Mission</a:t>
            </a:r>
          </a:p>
        </p:txBody>
      </p:sp>
      <p:sp>
        <p:nvSpPr>
          <p:cNvPr id="2" name="TextBox 1">
            <a:extLst>
              <a:ext uri="{FF2B5EF4-FFF2-40B4-BE49-F238E27FC236}">
                <a16:creationId xmlns:a16="http://schemas.microsoft.com/office/drawing/2014/main" id="{F1E766C9-C845-7136-57FC-0955B05C303F}"/>
              </a:ext>
            </a:extLst>
          </p:cNvPr>
          <p:cNvSpPr txBox="1"/>
          <p:nvPr/>
        </p:nvSpPr>
        <p:spPr>
          <a:xfrm>
            <a:off x="875145" y="2514600"/>
            <a:ext cx="11483110" cy="6555641"/>
          </a:xfrm>
          <a:prstGeom prst="rect">
            <a:avLst/>
          </a:prstGeom>
          <a:noFill/>
          <a:effectLst>
            <a:outerShdw blurRad="50800" dist="50800" dir="5400000" sx="1000" sy="1000" algn="ctr" rotWithShape="0">
              <a:schemeClr val="tx1"/>
            </a:outerShdw>
          </a:effectLst>
        </p:spPr>
        <p:txBody>
          <a:bodyPr wrap="square" rtlCol="0">
            <a:spAutoFit/>
          </a:bodyPr>
          <a:lstStyle/>
          <a:p>
            <a:pPr algn="l"/>
            <a:r>
              <a:rPr lang="en-US" sz="4200" b="1" i="1" dirty="0">
                <a:solidFill>
                  <a:srgbClr val="FFFF00"/>
                </a:solidFill>
                <a:effectLst/>
                <a:latin typeface="Arial" panose="020B0604020202020204" pitchFamily="34" charset="0"/>
                <a:cs typeface="Arial" panose="020B0604020202020204" pitchFamily="34" charset="0"/>
              </a:rPr>
              <a:t>CFFS promotes successful local activism by showing its members how to effectively communicate and exercise their First Amendment rights in every public or private situation. We mobilize our members to achieve success in their local communities by giving them tools, strategies, training and encouragement to restore civility in the civic arena and to teach others to do the same.</a:t>
            </a:r>
            <a:endParaRPr lang="en-US" sz="4200" b="1" i="1" dirty="0">
              <a:solidFill>
                <a:srgbClr val="FFFF00"/>
              </a:solidFill>
              <a:latin typeface="Arial" panose="020B0604020202020204" pitchFamily="34" charset="0"/>
              <a:ea typeface="Franklin Gothic Demi" charset="0"/>
              <a:cs typeface="Arial" panose="020B0604020202020204" pitchFamily="34" charset="0"/>
            </a:endParaRPr>
          </a:p>
        </p:txBody>
      </p:sp>
    </p:spTree>
    <p:extLst>
      <p:ext uri="{BB962C8B-B14F-4D97-AF65-F5344CB8AC3E}">
        <p14:creationId xmlns:p14="http://schemas.microsoft.com/office/powerpoint/2010/main" val="3734038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0421" y="838200"/>
            <a:ext cx="11623957" cy="1107996"/>
          </a:xfrm>
          <a:prstGeom prst="rect">
            <a:avLst/>
          </a:prstGeom>
          <a:noFill/>
          <a:effectLst>
            <a:outerShdw blurRad="50800" dist="50800" dir="5400000" sx="1000" sy="1000" algn="ctr" rotWithShape="0">
              <a:schemeClr val="tx1"/>
            </a:outerShdw>
          </a:effectLst>
        </p:spPr>
        <p:txBody>
          <a:bodyPr wrap="square" rtlCol="0">
            <a:spAutoFit/>
          </a:bodyPr>
          <a:lstStyle/>
          <a:p>
            <a:pPr algn="l"/>
            <a:r>
              <a:rPr lang="en-US" sz="6600" b="1" dirty="0">
                <a:ln w="6350">
                  <a:solidFill>
                    <a:schemeClr val="bg1"/>
                  </a:solidFill>
                </a:ln>
                <a:latin typeface="Arial Black" panose="020B0604020202020204" pitchFamily="34" charset="0"/>
                <a:ea typeface="Franklin Gothic Demi" charset="0"/>
                <a:cs typeface="Arial Black" panose="020B0604020202020204" pitchFamily="34" charset="0"/>
              </a:rPr>
              <a:t>Where you can find me</a:t>
            </a:r>
          </a:p>
        </p:txBody>
      </p:sp>
      <p:sp>
        <p:nvSpPr>
          <p:cNvPr id="2" name="TextBox 1">
            <a:extLst>
              <a:ext uri="{FF2B5EF4-FFF2-40B4-BE49-F238E27FC236}">
                <a16:creationId xmlns:a16="http://schemas.microsoft.com/office/drawing/2014/main" id="{8817E0EC-82E1-7D24-6CF7-3F75A388FDD1}"/>
              </a:ext>
            </a:extLst>
          </p:cNvPr>
          <p:cNvSpPr txBox="1"/>
          <p:nvPr/>
        </p:nvSpPr>
        <p:spPr>
          <a:xfrm>
            <a:off x="1420591" y="2286000"/>
            <a:ext cx="10163616" cy="6401753"/>
          </a:xfrm>
          <a:prstGeom prst="rect">
            <a:avLst/>
          </a:prstGeom>
          <a:noFill/>
        </p:spPr>
        <p:txBody>
          <a:bodyPr wrap="none" rtlCol="0">
            <a:spAutoFit/>
          </a:bodyPr>
          <a:lstStyle/>
          <a:p>
            <a:pPr algn="l">
              <a:spcAft>
                <a:spcPts val="1200"/>
              </a:spcAft>
            </a:pPr>
            <a:r>
              <a:rPr lang="en-US" sz="5000" b="1" dirty="0" err="1">
                <a:latin typeface="Arial" panose="020B0604020202020204" pitchFamily="34" charset="0"/>
                <a:cs typeface="Arial" panose="020B0604020202020204" pitchFamily="34" charset="0"/>
              </a:rPr>
              <a:t>www.Technocracy.news</a:t>
            </a:r>
            <a:endParaRPr lang="en-US" sz="5000" b="1" dirty="0">
              <a:latin typeface="Arial" panose="020B0604020202020204" pitchFamily="34" charset="0"/>
              <a:cs typeface="Arial" panose="020B0604020202020204" pitchFamily="34" charset="0"/>
            </a:endParaRPr>
          </a:p>
          <a:p>
            <a:pPr algn="l">
              <a:spcAft>
                <a:spcPts val="1200"/>
              </a:spcAft>
            </a:pPr>
            <a:r>
              <a:rPr lang="en-US" sz="5000" b="1" dirty="0" err="1">
                <a:latin typeface="Arial" panose="020B0604020202020204" pitchFamily="34" charset="0"/>
                <a:cs typeface="Arial" panose="020B0604020202020204" pitchFamily="34" charset="0"/>
              </a:rPr>
              <a:t>www.CitizensForFreeSpeech.org</a:t>
            </a:r>
            <a:endParaRPr lang="en-US" sz="5000" b="1" dirty="0">
              <a:latin typeface="Arial" panose="020B0604020202020204" pitchFamily="34" charset="0"/>
              <a:cs typeface="Arial" panose="020B0604020202020204" pitchFamily="34" charset="0"/>
            </a:endParaRPr>
          </a:p>
          <a:p>
            <a:pPr algn="l">
              <a:spcAft>
                <a:spcPts val="1200"/>
              </a:spcAft>
            </a:pPr>
            <a:r>
              <a:rPr lang="en-US" sz="5000" b="1" dirty="0" err="1">
                <a:latin typeface="Arial" panose="020B0604020202020204" pitchFamily="34" charset="0"/>
                <a:cs typeface="Arial" panose="020B0604020202020204" pitchFamily="34" charset="0"/>
              </a:rPr>
              <a:t>PatrickWood.substack.com</a:t>
            </a:r>
            <a:endParaRPr lang="en-US" sz="5000" b="1" dirty="0">
              <a:latin typeface="Arial" panose="020B0604020202020204" pitchFamily="34" charset="0"/>
              <a:cs typeface="Arial" panose="020B0604020202020204" pitchFamily="34" charset="0"/>
            </a:endParaRPr>
          </a:p>
          <a:p>
            <a:pPr algn="l">
              <a:spcAft>
                <a:spcPts val="1200"/>
              </a:spcAft>
            </a:pPr>
            <a:r>
              <a:rPr lang="en-US" sz="5000" b="1" dirty="0" err="1">
                <a:latin typeface="Arial" panose="020B0604020202020204" pitchFamily="34" charset="0"/>
                <a:cs typeface="Arial" panose="020B0604020202020204" pitchFamily="34" charset="0"/>
              </a:rPr>
              <a:t>www.WorldViewWeekend.org</a:t>
            </a:r>
            <a:endParaRPr lang="en-US" sz="5000" b="1" dirty="0">
              <a:latin typeface="Arial" panose="020B0604020202020204" pitchFamily="34" charset="0"/>
              <a:cs typeface="Arial" panose="020B0604020202020204" pitchFamily="34" charset="0"/>
            </a:endParaRPr>
          </a:p>
          <a:p>
            <a:pPr algn="l">
              <a:spcAft>
                <a:spcPts val="1200"/>
              </a:spcAft>
            </a:pPr>
            <a:r>
              <a:rPr lang="en-US" sz="5000" b="1" dirty="0">
                <a:latin typeface="Arial" panose="020B0604020202020204" pitchFamily="34" charset="0"/>
                <a:cs typeface="Arial" panose="020B0604020202020204" pitchFamily="34" charset="0"/>
              </a:rPr>
              <a:t>	/Live (4:00pm Central Daily)</a:t>
            </a:r>
          </a:p>
          <a:p>
            <a:pPr algn="l">
              <a:spcAft>
                <a:spcPts val="1200"/>
              </a:spcAft>
            </a:pPr>
            <a:r>
              <a:rPr lang="en-US" sz="5000" b="1" dirty="0">
                <a:latin typeface="Arial" panose="020B0604020202020204" pitchFamily="34" charset="0"/>
                <a:cs typeface="Arial" panose="020B0604020202020204" pitchFamily="34" charset="0"/>
              </a:rPr>
              <a:t>	/profile/</a:t>
            </a:r>
            <a:r>
              <a:rPr lang="en-US" sz="5000" b="1" dirty="0" err="1">
                <a:latin typeface="Arial" panose="020B0604020202020204" pitchFamily="34" charset="0"/>
                <a:cs typeface="Arial" panose="020B0604020202020204" pitchFamily="34" charset="0"/>
              </a:rPr>
              <a:t>patrick</a:t>
            </a:r>
            <a:r>
              <a:rPr lang="en-US" sz="5000" b="1" dirty="0">
                <a:latin typeface="Arial" panose="020B0604020202020204" pitchFamily="34" charset="0"/>
                <a:cs typeface="Arial" panose="020B0604020202020204" pitchFamily="34" charset="0"/>
              </a:rPr>
              <a:t>-wood (archive)</a:t>
            </a:r>
          </a:p>
          <a:p>
            <a:pPr algn="l">
              <a:spcAft>
                <a:spcPts val="1200"/>
              </a:spcAft>
            </a:pPr>
            <a:r>
              <a:rPr lang="en-US" sz="5000" b="1" dirty="0" err="1">
                <a:latin typeface="Arial" panose="020B0604020202020204" pitchFamily="34" charset="0"/>
                <a:cs typeface="Arial" panose="020B0604020202020204" pitchFamily="34" charset="0"/>
              </a:rPr>
              <a:t>www.RevelationGate.com</a:t>
            </a:r>
            <a:endParaRPr lang="en-US" sz="5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637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lobal Cities, the 2017 Re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990600"/>
            <a:ext cx="13004800" cy="7250748"/>
          </a:xfrm>
          <a:prstGeom prst="rect">
            <a:avLst/>
          </a:prstGeom>
        </p:spPr>
      </p:pic>
      <p:sp>
        <p:nvSpPr>
          <p:cNvPr id="4" name="TextBox 3">
            <a:extLst>
              <a:ext uri="{FF2B5EF4-FFF2-40B4-BE49-F238E27FC236}">
                <a16:creationId xmlns:a16="http://schemas.microsoft.com/office/drawing/2014/main" id="{82E0EAF1-7729-A24D-9B76-35B87BDD33AF}"/>
              </a:ext>
            </a:extLst>
          </p:cNvPr>
          <p:cNvSpPr txBox="1"/>
          <p:nvPr/>
        </p:nvSpPr>
        <p:spPr>
          <a:xfrm>
            <a:off x="4597400" y="327793"/>
            <a:ext cx="2826415" cy="646331"/>
          </a:xfrm>
          <a:prstGeom prst="rect">
            <a:avLst/>
          </a:prstGeom>
          <a:noFill/>
        </p:spPr>
        <p:txBody>
          <a:bodyPr wrap="none" rtlCol="0">
            <a:spAutoFit/>
          </a:bodyPr>
          <a:lstStyle/>
          <a:p>
            <a:r>
              <a:rPr lang="en-US" b="1" dirty="0"/>
              <a:t>Global Cities</a:t>
            </a:r>
          </a:p>
        </p:txBody>
      </p:sp>
    </p:spTree>
    <p:extLst>
      <p:ext uri="{BB962C8B-B14F-4D97-AF65-F5344CB8AC3E}">
        <p14:creationId xmlns:p14="http://schemas.microsoft.com/office/powerpoint/2010/main" val="105042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A3066-65B4-CD36-681E-AD3F97999B84}"/>
              </a:ext>
            </a:extLst>
          </p:cNvPr>
          <p:cNvSpPr txBox="1"/>
          <p:nvPr/>
        </p:nvSpPr>
        <p:spPr>
          <a:xfrm>
            <a:off x="2006600" y="3150183"/>
            <a:ext cx="9366538" cy="1754326"/>
          </a:xfrm>
          <a:prstGeom prst="rect">
            <a:avLst/>
          </a:prstGeom>
          <a:noFill/>
        </p:spPr>
        <p:txBody>
          <a:bodyPr wrap="none" rtlCol="0">
            <a:spAutoFit/>
          </a:bodyPr>
          <a:lstStyle/>
          <a:p>
            <a:r>
              <a:rPr lang="en-US" sz="5400" b="1" dirty="0">
                <a:latin typeface="Arial" panose="020B0604020202020204" pitchFamily="34" charset="0"/>
                <a:cs typeface="Arial" panose="020B0604020202020204" pitchFamily="34" charset="0"/>
              </a:rPr>
              <a:t>Observation #1</a:t>
            </a:r>
          </a:p>
          <a:p>
            <a:r>
              <a:rPr lang="en-US" sz="5400" b="1" dirty="0">
                <a:latin typeface="Arial" panose="020B0604020202020204" pitchFamily="34" charset="0"/>
                <a:cs typeface="Arial" panose="020B0604020202020204" pitchFamily="34" charset="0"/>
              </a:rPr>
              <a:t>Two Meanings of “Babylon”</a:t>
            </a:r>
          </a:p>
        </p:txBody>
      </p:sp>
    </p:spTree>
    <p:extLst>
      <p:ext uri="{BB962C8B-B14F-4D97-AF65-F5344CB8AC3E}">
        <p14:creationId xmlns:p14="http://schemas.microsoft.com/office/powerpoint/2010/main" val="3957525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BA2B33-5EA0-EF4E-A87E-C099D094200F}"/>
              </a:ext>
            </a:extLst>
          </p:cNvPr>
          <p:cNvPicPr>
            <a:picLocks noChangeAspect="1"/>
          </p:cNvPicPr>
          <p:nvPr/>
        </p:nvPicPr>
        <p:blipFill>
          <a:blip r:embed="rId2">
            <a:alphaModFix amt="83000"/>
          </a:blip>
          <a:stretch>
            <a:fillRect/>
          </a:stretch>
        </p:blipFill>
        <p:spPr>
          <a:xfrm>
            <a:off x="16359" y="0"/>
            <a:ext cx="12995620" cy="9753600"/>
          </a:xfrm>
          <a:prstGeom prst="rect">
            <a:avLst/>
          </a:prstGeom>
        </p:spPr>
      </p:pic>
      <p:sp>
        <p:nvSpPr>
          <p:cNvPr id="5" name="TextBox 4">
            <a:extLst>
              <a:ext uri="{FF2B5EF4-FFF2-40B4-BE49-F238E27FC236}">
                <a16:creationId xmlns:a16="http://schemas.microsoft.com/office/drawing/2014/main" id="{53428ED4-5554-BB4D-B150-5DBA95CAF486}"/>
              </a:ext>
            </a:extLst>
          </p:cNvPr>
          <p:cNvSpPr txBox="1"/>
          <p:nvPr/>
        </p:nvSpPr>
        <p:spPr>
          <a:xfrm>
            <a:off x="352450" y="1143000"/>
            <a:ext cx="12323438" cy="1015663"/>
          </a:xfrm>
          <a:prstGeom prst="rect">
            <a:avLst/>
          </a:prstGeom>
          <a:noFill/>
        </p:spPr>
        <p:txBody>
          <a:bodyPr wrap="none" rtlCol="0">
            <a:spAutoFit/>
          </a:bodyPr>
          <a:lstStyle/>
          <a:p>
            <a:r>
              <a:rPr lang="en-US" sz="6000" b="1" dirty="0">
                <a:ln>
                  <a:solidFill>
                    <a:schemeClr val="bg1"/>
                  </a:solidFill>
                </a:ln>
                <a:solidFill>
                  <a:srgbClr val="FFFF00"/>
                </a:solidFill>
                <a:latin typeface="Arial" panose="020B0604020202020204" pitchFamily="34" charset="0"/>
                <a:cs typeface="Arial" panose="020B0604020202020204" pitchFamily="34" charset="0"/>
              </a:rPr>
              <a:t>RELIGIOUS MYSTERY BABYLON</a:t>
            </a:r>
          </a:p>
        </p:txBody>
      </p:sp>
      <p:sp>
        <p:nvSpPr>
          <p:cNvPr id="7" name="TextBox 6">
            <a:extLst>
              <a:ext uri="{FF2B5EF4-FFF2-40B4-BE49-F238E27FC236}">
                <a16:creationId xmlns:a16="http://schemas.microsoft.com/office/drawing/2014/main" id="{60DE92E5-2A5D-044E-A5F0-99976E57E3BD}"/>
              </a:ext>
            </a:extLst>
          </p:cNvPr>
          <p:cNvSpPr txBox="1"/>
          <p:nvPr/>
        </p:nvSpPr>
        <p:spPr>
          <a:xfrm>
            <a:off x="863600" y="2438400"/>
            <a:ext cx="11980997" cy="6001643"/>
          </a:xfrm>
          <a:prstGeom prst="rect">
            <a:avLst/>
          </a:prstGeom>
          <a:noFill/>
        </p:spPr>
        <p:txBody>
          <a:bodyPr wrap="square" rtlCol="0">
            <a:spAutoFit/>
          </a:bodyPr>
          <a:lstStyle/>
          <a:p>
            <a:pPr algn="l"/>
            <a:r>
              <a:rPr lang="en-US" sz="6400" b="1" dirty="0">
                <a:ln>
                  <a:solidFill>
                    <a:schemeClr val="bg1"/>
                  </a:solidFill>
                </a:ln>
                <a:solidFill>
                  <a:srgbClr val="FFFF00"/>
                </a:solidFill>
                <a:latin typeface="Arial" panose="020B0604020202020204" pitchFamily="34" charset="0"/>
                <a:cs typeface="Arial" panose="020B0604020202020204" pitchFamily="34" charset="0"/>
              </a:rPr>
              <a:t>And the ten horns which thou </a:t>
            </a:r>
            <a:r>
              <a:rPr lang="en-US" sz="6400" b="1" dirty="0" err="1">
                <a:ln>
                  <a:solidFill>
                    <a:schemeClr val="bg1"/>
                  </a:solidFill>
                </a:ln>
                <a:solidFill>
                  <a:srgbClr val="FFFF00"/>
                </a:solidFill>
                <a:latin typeface="Arial" panose="020B0604020202020204" pitchFamily="34" charset="0"/>
                <a:cs typeface="Arial" panose="020B0604020202020204" pitchFamily="34" charset="0"/>
              </a:rPr>
              <a:t>sawest</a:t>
            </a:r>
            <a:r>
              <a:rPr lang="en-US" sz="6400" b="1" dirty="0">
                <a:ln>
                  <a:solidFill>
                    <a:schemeClr val="bg1"/>
                  </a:solidFill>
                </a:ln>
                <a:solidFill>
                  <a:srgbClr val="FFFF00"/>
                </a:solidFill>
                <a:latin typeface="Arial" panose="020B0604020202020204" pitchFamily="34" charset="0"/>
                <a:cs typeface="Arial" panose="020B0604020202020204" pitchFamily="34" charset="0"/>
              </a:rPr>
              <a:t> upon the beast, these shall hate the whore, and shall make her desolate and naked, and shall eat her flesh, and burn her with fire. Rev. 17:16</a:t>
            </a:r>
          </a:p>
        </p:txBody>
      </p:sp>
    </p:spTree>
    <p:extLst>
      <p:ext uri="{BB962C8B-B14F-4D97-AF65-F5344CB8AC3E}">
        <p14:creationId xmlns:p14="http://schemas.microsoft.com/office/powerpoint/2010/main" val="33483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73ABCD-A7CB-144B-85D7-A621BBB1C0CD}"/>
              </a:ext>
            </a:extLst>
          </p:cNvPr>
          <p:cNvPicPr>
            <a:picLocks noChangeAspect="1"/>
          </p:cNvPicPr>
          <p:nvPr/>
        </p:nvPicPr>
        <p:blipFill>
          <a:blip r:embed="rId3">
            <a:alphaModFix amt="70000"/>
          </a:blip>
          <a:stretch>
            <a:fillRect/>
          </a:stretch>
        </p:blipFill>
        <p:spPr>
          <a:xfrm>
            <a:off x="-31263" y="0"/>
            <a:ext cx="13036063" cy="9753600"/>
          </a:xfrm>
          <a:prstGeom prst="rect">
            <a:avLst/>
          </a:prstGeom>
        </p:spPr>
      </p:pic>
      <p:sp>
        <p:nvSpPr>
          <p:cNvPr id="5" name="TextBox 4">
            <a:extLst>
              <a:ext uri="{FF2B5EF4-FFF2-40B4-BE49-F238E27FC236}">
                <a16:creationId xmlns:a16="http://schemas.microsoft.com/office/drawing/2014/main" id="{53428ED4-5554-BB4D-B150-5DBA95CAF486}"/>
              </a:ext>
            </a:extLst>
          </p:cNvPr>
          <p:cNvSpPr txBox="1"/>
          <p:nvPr/>
        </p:nvSpPr>
        <p:spPr>
          <a:xfrm>
            <a:off x="219470" y="1143000"/>
            <a:ext cx="12589408" cy="1323439"/>
          </a:xfrm>
          <a:prstGeom prst="rect">
            <a:avLst/>
          </a:prstGeom>
          <a:noFill/>
        </p:spPr>
        <p:txBody>
          <a:bodyPr wrap="none" rtlCol="0">
            <a:spAutoFit/>
          </a:bodyPr>
          <a:lstStyle/>
          <a:p>
            <a:r>
              <a:rPr lang="en-US" sz="8000" b="1" dirty="0">
                <a:ln>
                  <a:solidFill>
                    <a:schemeClr val="bg1"/>
                  </a:solidFill>
                </a:ln>
                <a:solidFill>
                  <a:srgbClr val="FFFF00"/>
                </a:solidFill>
                <a:latin typeface="Arial" panose="020B0604020202020204" pitchFamily="34" charset="0"/>
                <a:cs typeface="Arial" panose="020B0604020202020204" pitchFamily="34" charset="0"/>
              </a:rPr>
              <a:t>COMMERCIAL BABYLON</a:t>
            </a:r>
          </a:p>
        </p:txBody>
      </p:sp>
      <p:sp>
        <p:nvSpPr>
          <p:cNvPr id="7" name="TextBox 6">
            <a:extLst>
              <a:ext uri="{FF2B5EF4-FFF2-40B4-BE49-F238E27FC236}">
                <a16:creationId xmlns:a16="http://schemas.microsoft.com/office/drawing/2014/main" id="{60DE92E5-2A5D-044E-A5F0-99976E57E3BD}"/>
              </a:ext>
            </a:extLst>
          </p:cNvPr>
          <p:cNvSpPr txBox="1"/>
          <p:nvPr/>
        </p:nvSpPr>
        <p:spPr>
          <a:xfrm>
            <a:off x="694891" y="2983974"/>
            <a:ext cx="11980997" cy="5632311"/>
          </a:xfrm>
          <a:prstGeom prst="rect">
            <a:avLst/>
          </a:prstGeom>
          <a:noFill/>
        </p:spPr>
        <p:txBody>
          <a:bodyPr wrap="square" rtlCol="0">
            <a:spAutoFit/>
          </a:bodyPr>
          <a:lstStyle/>
          <a:p>
            <a:pPr algn="l"/>
            <a:r>
              <a:rPr lang="en-US" sz="7200" b="1" dirty="0">
                <a:ln w="12700">
                  <a:solidFill>
                    <a:schemeClr val="bg1"/>
                  </a:solidFill>
                </a:ln>
                <a:solidFill>
                  <a:srgbClr val="FFFF00"/>
                </a:solidFill>
                <a:latin typeface="Arial" panose="020B0604020202020204" pitchFamily="34" charset="0"/>
                <a:cs typeface="Arial" panose="020B0604020202020204" pitchFamily="34" charset="0"/>
              </a:rPr>
              <a:t>Rejoice over her, thou heaven, and ye holy apostles and prophets; for God hath avenged you on her. Rev. 18:20</a:t>
            </a:r>
          </a:p>
        </p:txBody>
      </p:sp>
    </p:spTree>
    <p:extLst>
      <p:ext uri="{BB962C8B-B14F-4D97-AF65-F5344CB8AC3E}">
        <p14:creationId xmlns:p14="http://schemas.microsoft.com/office/powerpoint/2010/main" val="129671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66BCAD-1D85-8744-A884-0CF4C0655935}"/>
              </a:ext>
            </a:extLst>
          </p:cNvPr>
          <p:cNvGraphicFramePr>
            <a:graphicFrameLocks noGrp="1"/>
          </p:cNvGraphicFramePr>
          <p:nvPr>
            <p:extLst>
              <p:ext uri="{D42A27DB-BD31-4B8C-83A1-F6EECF244321}">
                <p14:modId xmlns:p14="http://schemas.microsoft.com/office/powerpoint/2010/main" val="2833441385"/>
              </p:ext>
            </p:extLst>
          </p:nvPr>
        </p:nvGraphicFramePr>
        <p:xfrm>
          <a:off x="406400" y="1219201"/>
          <a:ext cx="12115801" cy="7506916"/>
        </p:xfrm>
        <a:graphic>
          <a:graphicData uri="http://schemas.openxmlformats.org/drawingml/2006/table">
            <a:tbl>
              <a:tblPr firstRow="1" bandRow="1">
                <a:tableStyleId>{5C22544A-7EE6-4342-B048-85BDC9FD1C3A}</a:tableStyleId>
              </a:tblPr>
              <a:tblGrid>
                <a:gridCol w="2125674">
                  <a:extLst>
                    <a:ext uri="{9D8B030D-6E8A-4147-A177-3AD203B41FA5}">
                      <a16:colId xmlns:a16="http://schemas.microsoft.com/office/drawing/2014/main" val="457295927"/>
                    </a:ext>
                  </a:extLst>
                </a:gridCol>
                <a:gridCol w="4786822">
                  <a:extLst>
                    <a:ext uri="{9D8B030D-6E8A-4147-A177-3AD203B41FA5}">
                      <a16:colId xmlns:a16="http://schemas.microsoft.com/office/drawing/2014/main" val="1906846287"/>
                    </a:ext>
                  </a:extLst>
                </a:gridCol>
                <a:gridCol w="5203305">
                  <a:extLst>
                    <a:ext uri="{9D8B030D-6E8A-4147-A177-3AD203B41FA5}">
                      <a16:colId xmlns:a16="http://schemas.microsoft.com/office/drawing/2014/main" val="3511346935"/>
                    </a:ext>
                  </a:extLst>
                </a:gridCol>
              </a:tblGrid>
              <a:tr h="1133949">
                <a:tc gridSpan="3">
                  <a:txBody>
                    <a:bodyPr/>
                    <a:lstStyle/>
                    <a:p>
                      <a:pPr algn="ctr"/>
                      <a:r>
                        <a:rPr lang="en-US" sz="3800" dirty="0"/>
                        <a:t>The Two </a:t>
                      </a:r>
                      <a:r>
                        <a:rPr lang="en-US" sz="3800" dirty="0" err="1"/>
                        <a:t>Babylons</a:t>
                      </a:r>
                      <a:r>
                        <a:rPr lang="en-US" sz="3800" dirty="0"/>
                        <a:t> of Revelation 17-18</a:t>
                      </a:r>
                    </a:p>
                  </a:txBody>
                  <a:tcPr marL="97536" marR="97536" marT="48768" marB="48768"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96585383"/>
                  </a:ext>
                </a:extLst>
              </a:tr>
              <a:tr h="1770528">
                <a:tc>
                  <a:txBody>
                    <a:bodyPr/>
                    <a:lstStyle/>
                    <a:p>
                      <a:endParaRPr lang="en-US" sz="3400" dirty="0"/>
                    </a:p>
                  </a:txBody>
                  <a:tcPr marL="97536" marR="97536" marT="48768" marB="48768" anchor="ctr"/>
                </a:tc>
                <a:tc>
                  <a:txBody>
                    <a:bodyPr/>
                    <a:lstStyle/>
                    <a:p>
                      <a:pPr algn="ctr"/>
                      <a:r>
                        <a:rPr lang="en-US" sz="3400" b="1" i="0" dirty="0">
                          <a:solidFill>
                            <a:srgbClr val="FF0000"/>
                          </a:solidFill>
                          <a:latin typeface="Arial Black" panose="020B0604020202020204" pitchFamily="34" charset="0"/>
                          <a:cs typeface="Arial Black" panose="020B0604020202020204" pitchFamily="34" charset="0"/>
                        </a:rPr>
                        <a:t>Revelation 17</a:t>
                      </a:r>
                    </a:p>
                    <a:p>
                      <a:pPr algn="ctr"/>
                      <a:r>
                        <a:rPr lang="en-US" sz="3400" b="1" i="0" dirty="0">
                          <a:solidFill>
                            <a:srgbClr val="FF0000"/>
                          </a:solidFill>
                          <a:latin typeface="Arial Black" panose="020B0604020202020204" pitchFamily="34" charset="0"/>
                          <a:cs typeface="Arial Black" panose="020B0604020202020204" pitchFamily="34" charset="0"/>
                        </a:rPr>
                        <a:t>Religious Babylon</a:t>
                      </a:r>
                    </a:p>
                  </a:txBody>
                  <a:tcPr marL="97536" marR="97536" marT="48768" marB="48768" anchor="ctr"/>
                </a:tc>
                <a:tc>
                  <a:txBody>
                    <a:bodyPr/>
                    <a:lstStyle/>
                    <a:p>
                      <a:pPr algn="ctr"/>
                      <a:r>
                        <a:rPr lang="en-US" sz="3400" b="1" i="0" dirty="0">
                          <a:solidFill>
                            <a:srgbClr val="FF0000"/>
                          </a:solidFill>
                          <a:latin typeface="Arial Black" panose="020B0604020202020204" pitchFamily="34" charset="0"/>
                          <a:cs typeface="Arial Black" panose="020B0604020202020204" pitchFamily="34" charset="0"/>
                        </a:rPr>
                        <a:t>Revelation 18</a:t>
                      </a:r>
                    </a:p>
                    <a:p>
                      <a:pPr algn="ctr"/>
                      <a:r>
                        <a:rPr lang="en-US" sz="3400" b="1" i="0" dirty="0">
                          <a:solidFill>
                            <a:srgbClr val="FF0000"/>
                          </a:solidFill>
                          <a:latin typeface="Arial Black" panose="020B0604020202020204" pitchFamily="34" charset="0"/>
                          <a:cs typeface="Arial Black" panose="020B0604020202020204" pitchFamily="34" charset="0"/>
                        </a:rPr>
                        <a:t>Commercial Babylon</a:t>
                      </a:r>
                    </a:p>
                  </a:txBody>
                  <a:tcPr marL="97536" marR="97536" marT="48768" marB="48768" anchor="ctr"/>
                </a:tc>
                <a:extLst>
                  <a:ext uri="{0D108BD9-81ED-4DB2-BD59-A6C34878D82A}">
                    <a16:rowId xmlns:a16="http://schemas.microsoft.com/office/drawing/2014/main" val="1656532217"/>
                  </a:ext>
                </a:extLst>
              </a:tr>
              <a:tr h="867677">
                <a:tc>
                  <a:txBody>
                    <a:bodyPr/>
                    <a:lstStyle/>
                    <a:p>
                      <a:r>
                        <a:rPr lang="en-US" sz="3400" b="1" i="1" dirty="0">
                          <a:latin typeface="Arial Narrow" panose="020B0604020202020204" pitchFamily="34" charset="0"/>
                          <a:cs typeface="Arial Narrow" panose="020B0604020202020204" pitchFamily="34" charset="0"/>
                        </a:rPr>
                        <a:t>Focus</a:t>
                      </a:r>
                    </a:p>
                  </a:txBody>
                  <a:tcPr marL="97536" marR="97536" marT="48768" marB="48768" anchor="ctr">
                    <a:solidFill>
                      <a:srgbClr val="FFF57D"/>
                    </a:solidFill>
                  </a:tcPr>
                </a:tc>
                <a:tc>
                  <a:txBody>
                    <a:bodyPr/>
                    <a:lstStyle/>
                    <a:p>
                      <a:r>
                        <a:rPr lang="en-US" sz="3400" b="1" i="1" dirty="0">
                          <a:latin typeface="Arial Narrow" panose="020B0604020202020204" pitchFamily="34" charset="0"/>
                          <a:cs typeface="Arial Narrow" panose="020B0604020202020204" pitchFamily="34" charset="0"/>
                        </a:rPr>
                        <a:t>Babylon as a System</a:t>
                      </a:r>
                    </a:p>
                  </a:txBody>
                  <a:tcPr marL="97536" marR="97536" marT="48768" marB="48768" anchor="ctr">
                    <a:solidFill>
                      <a:srgbClr val="FFF57D"/>
                    </a:solidFill>
                  </a:tcPr>
                </a:tc>
                <a:tc>
                  <a:txBody>
                    <a:bodyPr/>
                    <a:lstStyle/>
                    <a:p>
                      <a:r>
                        <a:rPr lang="en-US" sz="3400" b="1" i="1" dirty="0">
                          <a:latin typeface="Arial Narrow" panose="020B0604020202020204" pitchFamily="34" charset="0"/>
                          <a:cs typeface="Arial Narrow" panose="020B0604020202020204" pitchFamily="34" charset="0"/>
                        </a:rPr>
                        <a:t>Babylon as a Global City</a:t>
                      </a:r>
                    </a:p>
                  </a:txBody>
                  <a:tcPr marL="97536" marR="97536" marT="48768" marB="48768" anchor="ctr">
                    <a:solidFill>
                      <a:srgbClr val="FFF57D"/>
                    </a:solidFill>
                  </a:tcPr>
                </a:tc>
                <a:extLst>
                  <a:ext uri="{0D108BD9-81ED-4DB2-BD59-A6C34878D82A}">
                    <a16:rowId xmlns:a16="http://schemas.microsoft.com/office/drawing/2014/main" val="109325519"/>
                  </a:ext>
                </a:extLst>
              </a:tr>
              <a:tr h="1536501">
                <a:tc>
                  <a:txBody>
                    <a:bodyPr/>
                    <a:lstStyle/>
                    <a:p>
                      <a:r>
                        <a:rPr lang="en-US" sz="3400" b="1" dirty="0"/>
                        <a:t>Timing</a:t>
                      </a:r>
                    </a:p>
                  </a:txBody>
                  <a:tcPr marL="97536" marR="97536" marT="48768" marB="48768" anchor="ctr"/>
                </a:tc>
                <a:tc>
                  <a:txBody>
                    <a:bodyPr/>
                    <a:lstStyle/>
                    <a:p>
                      <a:r>
                        <a:rPr lang="en-US" sz="3400" b="1" dirty="0"/>
                        <a:t>Falls before Abomination of Desolation (Midway)</a:t>
                      </a:r>
                    </a:p>
                  </a:txBody>
                  <a:tcPr marL="97536" marR="97536" marT="48768" marB="48768" anchor="ctr"/>
                </a:tc>
                <a:tc>
                  <a:txBody>
                    <a:bodyPr/>
                    <a:lstStyle/>
                    <a:p>
                      <a:r>
                        <a:rPr lang="en-US" sz="3400" b="1" dirty="0"/>
                        <a:t>Falls at the end of 7 years</a:t>
                      </a:r>
                    </a:p>
                  </a:txBody>
                  <a:tcPr marL="97536" marR="97536" marT="48768" marB="48768" anchor="ctr"/>
                </a:tc>
                <a:extLst>
                  <a:ext uri="{0D108BD9-81ED-4DB2-BD59-A6C34878D82A}">
                    <a16:rowId xmlns:a16="http://schemas.microsoft.com/office/drawing/2014/main" val="3441185296"/>
                  </a:ext>
                </a:extLst>
              </a:tr>
              <a:tr h="1215069">
                <a:tc>
                  <a:txBody>
                    <a:bodyPr/>
                    <a:lstStyle/>
                    <a:p>
                      <a:r>
                        <a:rPr lang="en-US" sz="3400" b="1" dirty="0"/>
                        <a:t>Destroyer</a:t>
                      </a:r>
                    </a:p>
                  </a:txBody>
                  <a:tcPr marL="97536" marR="97536" marT="48768" marB="48768" anchor="ctr"/>
                </a:tc>
                <a:tc>
                  <a:txBody>
                    <a:bodyPr/>
                    <a:lstStyle/>
                    <a:p>
                      <a:r>
                        <a:rPr lang="en-US" sz="3400" b="1" dirty="0"/>
                        <a:t>The Ten Kings</a:t>
                      </a:r>
                    </a:p>
                  </a:txBody>
                  <a:tcPr marL="97536" marR="97536" marT="48768" marB="48768" anchor="ctr"/>
                </a:tc>
                <a:tc>
                  <a:txBody>
                    <a:bodyPr/>
                    <a:lstStyle/>
                    <a:p>
                      <a:r>
                        <a:rPr lang="en-US" sz="3400" b="1" dirty="0"/>
                        <a:t>Jesus Christ</a:t>
                      </a:r>
                    </a:p>
                  </a:txBody>
                  <a:tcPr marL="97536" marR="97536" marT="48768" marB="48768" anchor="ctr"/>
                </a:tc>
                <a:extLst>
                  <a:ext uri="{0D108BD9-81ED-4DB2-BD59-A6C34878D82A}">
                    <a16:rowId xmlns:a16="http://schemas.microsoft.com/office/drawing/2014/main" val="190242140"/>
                  </a:ext>
                </a:extLst>
              </a:tr>
              <a:tr h="867677">
                <a:tc>
                  <a:txBody>
                    <a:bodyPr/>
                    <a:lstStyle/>
                    <a:p>
                      <a:r>
                        <a:rPr lang="en-US" sz="3400" b="1" dirty="0"/>
                        <a:t>Result</a:t>
                      </a:r>
                    </a:p>
                  </a:txBody>
                  <a:tcPr marL="97536" marR="97536" marT="48768" marB="48768" anchor="ctr"/>
                </a:tc>
                <a:tc>
                  <a:txBody>
                    <a:bodyPr/>
                    <a:lstStyle/>
                    <a:p>
                      <a:r>
                        <a:rPr lang="en-US" sz="3400" b="1" dirty="0"/>
                        <a:t>No Mourning</a:t>
                      </a:r>
                    </a:p>
                  </a:txBody>
                  <a:tcPr marL="97536" marR="97536" marT="48768" marB="48768" anchor="ctr"/>
                </a:tc>
                <a:tc>
                  <a:txBody>
                    <a:bodyPr/>
                    <a:lstStyle/>
                    <a:p>
                      <a:r>
                        <a:rPr lang="en-US" sz="3400" b="1" dirty="0"/>
                        <a:t>Great Mourning</a:t>
                      </a:r>
                    </a:p>
                  </a:txBody>
                  <a:tcPr marL="97536" marR="97536" marT="48768" marB="48768" anchor="ctr"/>
                </a:tc>
                <a:extLst>
                  <a:ext uri="{0D108BD9-81ED-4DB2-BD59-A6C34878D82A}">
                    <a16:rowId xmlns:a16="http://schemas.microsoft.com/office/drawing/2014/main" val="959526005"/>
                  </a:ext>
                </a:extLst>
              </a:tr>
            </a:tbl>
          </a:graphicData>
        </a:graphic>
      </p:graphicFrame>
    </p:spTree>
    <p:extLst>
      <p:ext uri="{BB962C8B-B14F-4D97-AF65-F5344CB8AC3E}">
        <p14:creationId xmlns:p14="http://schemas.microsoft.com/office/powerpoint/2010/main" val="3853544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66BCAD-1D85-8744-A884-0CF4C0655935}"/>
              </a:ext>
            </a:extLst>
          </p:cNvPr>
          <p:cNvGraphicFramePr>
            <a:graphicFrameLocks noGrp="1"/>
          </p:cNvGraphicFramePr>
          <p:nvPr>
            <p:extLst>
              <p:ext uri="{D42A27DB-BD31-4B8C-83A1-F6EECF244321}">
                <p14:modId xmlns:p14="http://schemas.microsoft.com/office/powerpoint/2010/main" val="3445189456"/>
              </p:ext>
            </p:extLst>
          </p:nvPr>
        </p:nvGraphicFramePr>
        <p:xfrm>
          <a:off x="253999" y="1219201"/>
          <a:ext cx="12496801" cy="7391400"/>
        </p:xfrm>
        <a:graphic>
          <a:graphicData uri="http://schemas.openxmlformats.org/drawingml/2006/table">
            <a:tbl>
              <a:tblPr firstRow="1" bandRow="1">
                <a:tableStyleId>{5C22544A-7EE6-4342-B048-85BDC9FD1C3A}</a:tableStyleId>
              </a:tblPr>
              <a:tblGrid>
                <a:gridCol w="2192519">
                  <a:extLst>
                    <a:ext uri="{9D8B030D-6E8A-4147-A177-3AD203B41FA5}">
                      <a16:colId xmlns:a16="http://schemas.microsoft.com/office/drawing/2014/main" val="457295927"/>
                    </a:ext>
                  </a:extLst>
                </a:gridCol>
                <a:gridCol w="4937352">
                  <a:extLst>
                    <a:ext uri="{9D8B030D-6E8A-4147-A177-3AD203B41FA5}">
                      <a16:colId xmlns:a16="http://schemas.microsoft.com/office/drawing/2014/main" val="1906846287"/>
                    </a:ext>
                  </a:extLst>
                </a:gridCol>
                <a:gridCol w="5366930">
                  <a:extLst>
                    <a:ext uri="{9D8B030D-6E8A-4147-A177-3AD203B41FA5}">
                      <a16:colId xmlns:a16="http://schemas.microsoft.com/office/drawing/2014/main" val="3511346935"/>
                    </a:ext>
                  </a:extLst>
                </a:gridCol>
              </a:tblGrid>
              <a:tr h="1127289">
                <a:tc gridSpan="3">
                  <a:txBody>
                    <a:bodyPr/>
                    <a:lstStyle/>
                    <a:p>
                      <a:pPr algn="ctr"/>
                      <a:r>
                        <a:rPr lang="en-US" sz="3800" dirty="0"/>
                        <a:t>The Two </a:t>
                      </a:r>
                      <a:r>
                        <a:rPr lang="en-US" sz="3800" dirty="0" err="1"/>
                        <a:t>Babylons</a:t>
                      </a:r>
                      <a:r>
                        <a:rPr lang="en-US" sz="3800" dirty="0"/>
                        <a:t> of Revelation 17-18</a:t>
                      </a:r>
                    </a:p>
                  </a:txBody>
                  <a:tcPr marL="97536" marR="97536" marT="48768" marB="48768"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96585383"/>
                  </a:ext>
                </a:extLst>
              </a:tr>
              <a:tr h="1760128">
                <a:tc>
                  <a:txBody>
                    <a:bodyPr/>
                    <a:lstStyle/>
                    <a:p>
                      <a:endParaRPr lang="en-US" sz="3400" dirty="0"/>
                    </a:p>
                  </a:txBody>
                  <a:tcPr marL="97536" marR="97536" marT="48768" marB="48768" anchor="ctr"/>
                </a:tc>
                <a:tc>
                  <a:txBody>
                    <a:bodyPr/>
                    <a:lstStyle/>
                    <a:p>
                      <a:pPr algn="ctr"/>
                      <a:r>
                        <a:rPr lang="en-US" sz="3400" b="1" i="0" dirty="0">
                          <a:solidFill>
                            <a:srgbClr val="FF0000"/>
                          </a:solidFill>
                          <a:latin typeface="Arial Black" panose="020B0604020202020204" pitchFamily="34" charset="0"/>
                          <a:cs typeface="Arial Black" panose="020B0604020202020204" pitchFamily="34" charset="0"/>
                        </a:rPr>
                        <a:t>Revelation 17</a:t>
                      </a:r>
                    </a:p>
                    <a:p>
                      <a:pPr algn="ctr"/>
                      <a:r>
                        <a:rPr lang="en-US" sz="3400" b="1" i="0" dirty="0">
                          <a:solidFill>
                            <a:srgbClr val="FF0000"/>
                          </a:solidFill>
                          <a:latin typeface="Arial Black" panose="020B0604020202020204" pitchFamily="34" charset="0"/>
                          <a:cs typeface="Arial Black" panose="020B0604020202020204" pitchFamily="34" charset="0"/>
                        </a:rPr>
                        <a:t>Religious Babylon</a:t>
                      </a:r>
                    </a:p>
                  </a:txBody>
                  <a:tcPr marL="97536" marR="97536" marT="48768" marB="48768" anchor="ctr"/>
                </a:tc>
                <a:tc>
                  <a:txBody>
                    <a:bodyPr/>
                    <a:lstStyle/>
                    <a:p>
                      <a:pPr algn="ctr"/>
                      <a:r>
                        <a:rPr lang="en-US" sz="3400" b="1" i="0" dirty="0">
                          <a:solidFill>
                            <a:srgbClr val="FF0000"/>
                          </a:solidFill>
                          <a:latin typeface="Arial Black" panose="020B0604020202020204" pitchFamily="34" charset="0"/>
                          <a:cs typeface="Arial Black" panose="020B0604020202020204" pitchFamily="34" charset="0"/>
                        </a:rPr>
                        <a:t>Revelation 18</a:t>
                      </a:r>
                    </a:p>
                    <a:p>
                      <a:pPr algn="ctr"/>
                      <a:r>
                        <a:rPr lang="en-US" sz="3400" b="1" i="0" dirty="0">
                          <a:solidFill>
                            <a:srgbClr val="FF0000"/>
                          </a:solidFill>
                          <a:latin typeface="Arial Black" panose="020B0604020202020204" pitchFamily="34" charset="0"/>
                          <a:cs typeface="Arial Black" panose="020B0604020202020204" pitchFamily="34" charset="0"/>
                        </a:rPr>
                        <a:t>Commercial Babylon</a:t>
                      </a:r>
                    </a:p>
                  </a:txBody>
                  <a:tcPr marL="97536" marR="97536" marT="48768" marB="48768" anchor="ctr"/>
                </a:tc>
                <a:extLst>
                  <a:ext uri="{0D108BD9-81ED-4DB2-BD59-A6C34878D82A}">
                    <a16:rowId xmlns:a16="http://schemas.microsoft.com/office/drawing/2014/main" val="1656532217"/>
                  </a:ext>
                </a:extLst>
              </a:tr>
              <a:tr h="862580">
                <a:tc>
                  <a:txBody>
                    <a:bodyPr/>
                    <a:lstStyle/>
                    <a:p>
                      <a:r>
                        <a:rPr lang="en-US" sz="3400" b="1" dirty="0">
                          <a:solidFill>
                            <a:schemeClr val="tx2">
                              <a:lumMod val="50000"/>
                            </a:schemeClr>
                          </a:solidFill>
                        </a:rPr>
                        <a:t>Focus</a:t>
                      </a:r>
                    </a:p>
                  </a:txBody>
                  <a:tcPr marL="97536" marR="97536" marT="48768" marB="48768" anchor="ctr">
                    <a:solidFill>
                      <a:srgbClr val="E7EAF5"/>
                    </a:solidFill>
                  </a:tcPr>
                </a:tc>
                <a:tc>
                  <a:txBody>
                    <a:bodyPr/>
                    <a:lstStyle/>
                    <a:p>
                      <a:r>
                        <a:rPr lang="en-US" sz="3400" b="1" dirty="0">
                          <a:solidFill>
                            <a:schemeClr val="tx2">
                              <a:lumMod val="50000"/>
                            </a:schemeClr>
                          </a:solidFill>
                        </a:rPr>
                        <a:t>Babylon as a System</a:t>
                      </a:r>
                    </a:p>
                  </a:txBody>
                  <a:tcPr marL="97536" marR="97536" marT="48768" marB="48768" anchor="ctr">
                    <a:solidFill>
                      <a:srgbClr val="E7EAF5"/>
                    </a:solidFill>
                  </a:tcPr>
                </a:tc>
                <a:tc>
                  <a:txBody>
                    <a:bodyPr/>
                    <a:lstStyle/>
                    <a:p>
                      <a:r>
                        <a:rPr lang="en-US" sz="3400" b="1" dirty="0">
                          <a:solidFill>
                            <a:schemeClr val="tx2">
                              <a:lumMod val="50000"/>
                            </a:schemeClr>
                          </a:solidFill>
                        </a:rPr>
                        <a:t>Babylon as a Global City</a:t>
                      </a:r>
                    </a:p>
                  </a:txBody>
                  <a:tcPr marL="97536" marR="97536" marT="48768" marB="48768" anchor="ctr">
                    <a:solidFill>
                      <a:srgbClr val="E7EAF5"/>
                    </a:solidFill>
                  </a:tcPr>
                </a:tc>
                <a:extLst>
                  <a:ext uri="{0D108BD9-81ED-4DB2-BD59-A6C34878D82A}">
                    <a16:rowId xmlns:a16="http://schemas.microsoft.com/office/drawing/2014/main" val="109325519"/>
                  </a:ext>
                </a:extLst>
              </a:tr>
              <a:tr h="1570892">
                <a:tc>
                  <a:txBody>
                    <a:bodyPr/>
                    <a:lstStyle/>
                    <a:p>
                      <a:r>
                        <a:rPr lang="en-US" sz="3400" b="1" i="1" dirty="0">
                          <a:latin typeface="Arial Narrow" panose="020B0604020202020204" pitchFamily="34" charset="0"/>
                          <a:cs typeface="Arial Narrow" panose="020B0604020202020204" pitchFamily="34" charset="0"/>
                        </a:rPr>
                        <a:t>Timing</a:t>
                      </a:r>
                    </a:p>
                  </a:txBody>
                  <a:tcPr marL="97536" marR="97536" marT="48768" marB="48768" anchor="ctr">
                    <a:solidFill>
                      <a:srgbClr val="FFF57D"/>
                    </a:solidFill>
                  </a:tcPr>
                </a:tc>
                <a:tc>
                  <a:txBody>
                    <a:bodyPr/>
                    <a:lstStyle/>
                    <a:p>
                      <a:r>
                        <a:rPr lang="en-US" sz="3400" b="1" i="1" dirty="0">
                          <a:latin typeface="Arial Narrow" panose="020B0604020202020204" pitchFamily="34" charset="0"/>
                          <a:cs typeface="Arial Narrow" panose="020B0604020202020204" pitchFamily="34" charset="0"/>
                        </a:rPr>
                        <a:t>Falls before Abomination of Desolation (Midway)</a:t>
                      </a:r>
                    </a:p>
                  </a:txBody>
                  <a:tcPr marL="97536" marR="97536" marT="48768" marB="48768" anchor="ctr">
                    <a:solidFill>
                      <a:srgbClr val="FFF57D"/>
                    </a:solidFill>
                  </a:tcPr>
                </a:tc>
                <a:tc>
                  <a:txBody>
                    <a:bodyPr/>
                    <a:lstStyle/>
                    <a:p>
                      <a:r>
                        <a:rPr lang="en-US" sz="3400" b="1" i="1" dirty="0">
                          <a:latin typeface="Arial Narrow" panose="020B0604020202020204" pitchFamily="34" charset="0"/>
                          <a:cs typeface="Arial Narrow" panose="020B0604020202020204" pitchFamily="34" charset="0"/>
                        </a:rPr>
                        <a:t>Falls at the end of 7 years</a:t>
                      </a:r>
                    </a:p>
                  </a:txBody>
                  <a:tcPr marL="97536" marR="97536" marT="48768" marB="48768" anchor="ctr">
                    <a:solidFill>
                      <a:srgbClr val="FFF57D"/>
                    </a:solidFill>
                  </a:tcPr>
                </a:tc>
                <a:extLst>
                  <a:ext uri="{0D108BD9-81ED-4DB2-BD59-A6C34878D82A}">
                    <a16:rowId xmlns:a16="http://schemas.microsoft.com/office/drawing/2014/main" val="3441185296"/>
                  </a:ext>
                </a:extLst>
              </a:tr>
              <a:tr h="1207931">
                <a:tc>
                  <a:txBody>
                    <a:bodyPr/>
                    <a:lstStyle/>
                    <a:p>
                      <a:r>
                        <a:rPr lang="en-US" sz="3400" b="1" dirty="0"/>
                        <a:t>Destroyer</a:t>
                      </a:r>
                    </a:p>
                  </a:txBody>
                  <a:tcPr marL="97536" marR="97536" marT="48768" marB="48768" anchor="ctr"/>
                </a:tc>
                <a:tc>
                  <a:txBody>
                    <a:bodyPr/>
                    <a:lstStyle/>
                    <a:p>
                      <a:r>
                        <a:rPr lang="en-US" sz="3400" b="1" dirty="0"/>
                        <a:t>The Ten Kings</a:t>
                      </a:r>
                    </a:p>
                  </a:txBody>
                  <a:tcPr marL="97536" marR="97536" marT="48768" marB="48768" anchor="ctr"/>
                </a:tc>
                <a:tc>
                  <a:txBody>
                    <a:bodyPr/>
                    <a:lstStyle/>
                    <a:p>
                      <a:r>
                        <a:rPr lang="en-US" sz="3400" b="1" dirty="0"/>
                        <a:t>Jesus Christ</a:t>
                      </a:r>
                    </a:p>
                  </a:txBody>
                  <a:tcPr marL="97536" marR="97536" marT="48768" marB="48768" anchor="ctr"/>
                </a:tc>
                <a:extLst>
                  <a:ext uri="{0D108BD9-81ED-4DB2-BD59-A6C34878D82A}">
                    <a16:rowId xmlns:a16="http://schemas.microsoft.com/office/drawing/2014/main" val="190242140"/>
                  </a:ext>
                </a:extLst>
              </a:tr>
              <a:tr h="862580">
                <a:tc>
                  <a:txBody>
                    <a:bodyPr/>
                    <a:lstStyle/>
                    <a:p>
                      <a:r>
                        <a:rPr lang="en-US" sz="3400" b="1" dirty="0"/>
                        <a:t>Result</a:t>
                      </a:r>
                    </a:p>
                  </a:txBody>
                  <a:tcPr marL="97536" marR="97536" marT="48768" marB="48768" anchor="ctr"/>
                </a:tc>
                <a:tc>
                  <a:txBody>
                    <a:bodyPr/>
                    <a:lstStyle/>
                    <a:p>
                      <a:r>
                        <a:rPr lang="en-US" sz="3400" b="1" dirty="0"/>
                        <a:t>No Mourning</a:t>
                      </a:r>
                    </a:p>
                  </a:txBody>
                  <a:tcPr marL="97536" marR="97536" marT="48768" marB="48768" anchor="ctr"/>
                </a:tc>
                <a:tc>
                  <a:txBody>
                    <a:bodyPr/>
                    <a:lstStyle/>
                    <a:p>
                      <a:r>
                        <a:rPr lang="en-US" sz="3400" b="1" dirty="0"/>
                        <a:t>Great Mourning</a:t>
                      </a:r>
                    </a:p>
                  </a:txBody>
                  <a:tcPr marL="97536" marR="97536" marT="48768" marB="48768" anchor="ctr"/>
                </a:tc>
                <a:extLst>
                  <a:ext uri="{0D108BD9-81ED-4DB2-BD59-A6C34878D82A}">
                    <a16:rowId xmlns:a16="http://schemas.microsoft.com/office/drawing/2014/main" val="959526005"/>
                  </a:ext>
                </a:extLst>
              </a:tr>
            </a:tbl>
          </a:graphicData>
        </a:graphic>
      </p:graphicFrame>
    </p:spTree>
    <p:extLst>
      <p:ext uri="{BB962C8B-B14F-4D97-AF65-F5344CB8AC3E}">
        <p14:creationId xmlns:p14="http://schemas.microsoft.com/office/powerpoint/2010/main" val="1556566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66BCAD-1D85-8744-A884-0CF4C0655935}"/>
              </a:ext>
            </a:extLst>
          </p:cNvPr>
          <p:cNvGraphicFramePr>
            <a:graphicFrameLocks noGrp="1"/>
          </p:cNvGraphicFramePr>
          <p:nvPr>
            <p:extLst>
              <p:ext uri="{D42A27DB-BD31-4B8C-83A1-F6EECF244321}">
                <p14:modId xmlns:p14="http://schemas.microsoft.com/office/powerpoint/2010/main" val="2615782587"/>
              </p:ext>
            </p:extLst>
          </p:nvPr>
        </p:nvGraphicFramePr>
        <p:xfrm>
          <a:off x="253999" y="1219201"/>
          <a:ext cx="12573000" cy="7869072"/>
        </p:xfrm>
        <a:graphic>
          <a:graphicData uri="http://schemas.openxmlformats.org/drawingml/2006/table">
            <a:tbl>
              <a:tblPr firstRow="1" bandRow="1">
                <a:tableStyleId>{5C22544A-7EE6-4342-B048-85BDC9FD1C3A}</a:tableStyleId>
              </a:tblPr>
              <a:tblGrid>
                <a:gridCol w="2205888">
                  <a:extLst>
                    <a:ext uri="{9D8B030D-6E8A-4147-A177-3AD203B41FA5}">
                      <a16:colId xmlns:a16="http://schemas.microsoft.com/office/drawing/2014/main" val="457295927"/>
                    </a:ext>
                  </a:extLst>
                </a:gridCol>
                <a:gridCol w="4967457">
                  <a:extLst>
                    <a:ext uri="{9D8B030D-6E8A-4147-A177-3AD203B41FA5}">
                      <a16:colId xmlns:a16="http://schemas.microsoft.com/office/drawing/2014/main" val="1906846287"/>
                    </a:ext>
                  </a:extLst>
                </a:gridCol>
                <a:gridCol w="5399655">
                  <a:extLst>
                    <a:ext uri="{9D8B030D-6E8A-4147-A177-3AD203B41FA5}">
                      <a16:colId xmlns:a16="http://schemas.microsoft.com/office/drawing/2014/main" val="3511346935"/>
                    </a:ext>
                  </a:extLst>
                </a:gridCol>
              </a:tblGrid>
              <a:tr h="1204090">
                <a:tc gridSpan="3">
                  <a:txBody>
                    <a:bodyPr/>
                    <a:lstStyle/>
                    <a:p>
                      <a:pPr algn="ctr"/>
                      <a:r>
                        <a:rPr lang="en-US" sz="3800" dirty="0"/>
                        <a:t>The Two </a:t>
                      </a:r>
                      <a:r>
                        <a:rPr lang="en-US" sz="3800" dirty="0" err="1"/>
                        <a:t>Babylons</a:t>
                      </a:r>
                      <a:r>
                        <a:rPr lang="en-US" sz="3800" dirty="0"/>
                        <a:t> of Revelation 17-18</a:t>
                      </a:r>
                    </a:p>
                  </a:txBody>
                  <a:tcPr marL="97536" marR="97536" marT="48768" marB="48768"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96585383"/>
                  </a:ext>
                </a:extLst>
              </a:tr>
              <a:tr h="1880045">
                <a:tc>
                  <a:txBody>
                    <a:bodyPr/>
                    <a:lstStyle/>
                    <a:p>
                      <a:endParaRPr lang="en-US" sz="3400" dirty="0"/>
                    </a:p>
                  </a:txBody>
                  <a:tcPr marL="97536" marR="97536" marT="48768" marB="48768" anchor="ctr"/>
                </a:tc>
                <a:tc>
                  <a:txBody>
                    <a:bodyPr/>
                    <a:lstStyle/>
                    <a:p>
                      <a:pPr algn="ctr"/>
                      <a:r>
                        <a:rPr lang="en-US" sz="3400" b="1" i="0" dirty="0">
                          <a:solidFill>
                            <a:srgbClr val="FF0000"/>
                          </a:solidFill>
                          <a:latin typeface="Arial Black" panose="020B0604020202020204" pitchFamily="34" charset="0"/>
                          <a:cs typeface="Arial Black" panose="020B0604020202020204" pitchFamily="34" charset="0"/>
                        </a:rPr>
                        <a:t>Revelation 17</a:t>
                      </a:r>
                    </a:p>
                    <a:p>
                      <a:pPr algn="ctr"/>
                      <a:r>
                        <a:rPr lang="en-US" sz="3400" b="1" i="0" dirty="0">
                          <a:solidFill>
                            <a:srgbClr val="FF0000"/>
                          </a:solidFill>
                          <a:latin typeface="Arial Black" panose="020B0604020202020204" pitchFamily="34" charset="0"/>
                          <a:cs typeface="Arial Black" panose="020B0604020202020204" pitchFamily="34" charset="0"/>
                        </a:rPr>
                        <a:t>Religious Babylon</a:t>
                      </a:r>
                    </a:p>
                  </a:txBody>
                  <a:tcPr marL="97536" marR="97536" marT="48768" marB="48768" anchor="ctr"/>
                </a:tc>
                <a:tc>
                  <a:txBody>
                    <a:bodyPr/>
                    <a:lstStyle/>
                    <a:p>
                      <a:pPr algn="ctr"/>
                      <a:r>
                        <a:rPr lang="en-US" sz="3400" b="1" i="0" dirty="0">
                          <a:solidFill>
                            <a:srgbClr val="FF0000"/>
                          </a:solidFill>
                          <a:latin typeface="Arial Black" panose="020B0604020202020204" pitchFamily="34" charset="0"/>
                          <a:cs typeface="Arial Black" panose="020B0604020202020204" pitchFamily="34" charset="0"/>
                        </a:rPr>
                        <a:t>Revelation 18</a:t>
                      </a:r>
                    </a:p>
                    <a:p>
                      <a:pPr algn="ctr"/>
                      <a:r>
                        <a:rPr lang="en-US" sz="3400" b="1" i="0" dirty="0">
                          <a:solidFill>
                            <a:srgbClr val="FF0000"/>
                          </a:solidFill>
                          <a:latin typeface="Arial Black" panose="020B0604020202020204" pitchFamily="34" charset="0"/>
                          <a:cs typeface="Arial Black" panose="020B0604020202020204" pitchFamily="34" charset="0"/>
                        </a:rPr>
                        <a:t>Commercial Babylon</a:t>
                      </a:r>
                    </a:p>
                  </a:txBody>
                  <a:tcPr marL="97536" marR="97536" marT="48768" marB="48768" anchor="ctr"/>
                </a:tc>
                <a:extLst>
                  <a:ext uri="{0D108BD9-81ED-4DB2-BD59-A6C34878D82A}">
                    <a16:rowId xmlns:a16="http://schemas.microsoft.com/office/drawing/2014/main" val="1656532217"/>
                  </a:ext>
                </a:extLst>
              </a:tr>
              <a:tr h="921347">
                <a:tc>
                  <a:txBody>
                    <a:bodyPr/>
                    <a:lstStyle/>
                    <a:p>
                      <a:r>
                        <a:rPr lang="en-US" sz="3400" b="1" dirty="0">
                          <a:solidFill>
                            <a:schemeClr val="tx2">
                              <a:lumMod val="50000"/>
                            </a:schemeClr>
                          </a:solidFill>
                        </a:rPr>
                        <a:t>Focus</a:t>
                      </a:r>
                    </a:p>
                  </a:txBody>
                  <a:tcPr marL="97536" marR="97536" marT="48768" marB="48768" anchor="ctr">
                    <a:solidFill>
                      <a:srgbClr val="E7EAF5"/>
                    </a:solidFill>
                  </a:tcPr>
                </a:tc>
                <a:tc>
                  <a:txBody>
                    <a:bodyPr/>
                    <a:lstStyle/>
                    <a:p>
                      <a:r>
                        <a:rPr lang="en-US" sz="3400" b="1" dirty="0">
                          <a:solidFill>
                            <a:schemeClr val="tx2">
                              <a:lumMod val="50000"/>
                            </a:schemeClr>
                          </a:solidFill>
                        </a:rPr>
                        <a:t>Babylon as a System</a:t>
                      </a:r>
                    </a:p>
                  </a:txBody>
                  <a:tcPr marL="97536" marR="97536" marT="48768" marB="48768" anchor="ctr">
                    <a:solidFill>
                      <a:srgbClr val="E7EAF5"/>
                    </a:solidFill>
                  </a:tcPr>
                </a:tc>
                <a:tc>
                  <a:txBody>
                    <a:bodyPr/>
                    <a:lstStyle/>
                    <a:p>
                      <a:r>
                        <a:rPr lang="en-US" sz="3400" b="1" dirty="0">
                          <a:solidFill>
                            <a:schemeClr val="tx2">
                              <a:lumMod val="50000"/>
                            </a:schemeClr>
                          </a:solidFill>
                        </a:rPr>
                        <a:t>Babylon as a Global City</a:t>
                      </a:r>
                    </a:p>
                  </a:txBody>
                  <a:tcPr marL="97536" marR="97536" marT="48768" marB="48768" anchor="ctr">
                    <a:solidFill>
                      <a:srgbClr val="E7EAF5"/>
                    </a:solidFill>
                  </a:tcPr>
                </a:tc>
                <a:extLst>
                  <a:ext uri="{0D108BD9-81ED-4DB2-BD59-A6C34878D82A}">
                    <a16:rowId xmlns:a16="http://schemas.microsoft.com/office/drawing/2014/main" val="109325519"/>
                  </a:ext>
                </a:extLst>
              </a:tr>
              <a:tr h="1631542">
                <a:tc>
                  <a:txBody>
                    <a:bodyPr/>
                    <a:lstStyle/>
                    <a:p>
                      <a:r>
                        <a:rPr lang="en-US" sz="3400" b="1" dirty="0">
                          <a:solidFill>
                            <a:schemeClr val="tx2">
                              <a:lumMod val="50000"/>
                            </a:schemeClr>
                          </a:solidFill>
                        </a:rPr>
                        <a:t>Timing</a:t>
                      </a:r>
                    </a:p>
                  </a:txBody>
                  <a:tcPr marL="97536" marR="97536" marT="48768" marB="48768" anchor="ctr">
                    <a:solidFill>
                      <a:srgbClr val="CBD3E9"/>
                    </a:solidFill>
                  </a:tcPr>
                </a:tc>
                <a:tc>
                  <a:txBody>
                    <a:bodyPr/>
                    <a:lstStyle/>
                    <a:p>
                      <a:r>
                        <a:rPr lang="en-US" sz="3400" b="1" dirty="0">
                          <a:solidFill>
                            <a:schemeClr val="tx2">
                              <a:lumMod val="50000"/>
                            </a:schemeClr>
                          </a:solidFill>
                        </a:rPr>
                        <a:t>Falls before Abomination of Desolation (Midway)</a:t>
                      </a:r>
                    </a:p>
                  </a:txBody>
                  <a:tcPr marL="97536" marR="97536" marT="48768" marB="48768" anchor="ctr">
                    <a:solidFill>
                      <a:srgbClr val="CBD3E9"/>
                    </a:solidFill>
                  </a:tcPr>
                </a:tc>
                <a:tc>
                  <a:txBody>
                    <a:bodyPr/>
                    <a:lstStyle/>
                    <a:p>
                      <a:r>
                        <a:rPr lang="en-US" sz="3400" b="1" dirty="0">
                          <a:solidFill>
                            <a:schemeClr val="tx2">
                              <a:lumMod val="50000"/>
                            </a:schemeClr>
                          </a:solidFill>
                        </a:rPr>
                        <a:t>Falls at the end of 7 years</a:t>
                      </a:r>
                    </a:p>
                  </a:txBody>
                  <a:tcPr marL="97536" marR="97536" marT="48768" marB="48768" anchor="ctr">
                    <a:solidFill>
                      <a:srgbClr val="CBD3E9"/>
                    </a:solidFill>
                  </a:tcPr>
                </a:tc>
                <a:extLst>
                  <a:ext uri="{0D108BD9-81ED-4DB2-BD59-A6C34878D82A}">
                    <a16:rowId xmlns:a16="http://schemas.microsoft.com/office/drawing/2014/main" val="3441185296"/>
                  </a:ext>
                </a:extLst>
              </a:tr>
              <a:tr h="1290227">
                <a:tc>
                  <a:txBody>
                    <a:bodyPr/>
                    <a:lstStyle/>
                    <a:p>
                      <a:r>
                        <a:rPr lang="en-US" sz="3400" b="1" i="1" dirty="0">
                          <a:latin typeface="Arial Narrow" panose="020B0604020202020204" pitchFamily="34" charset="0"/>
                          <a:cs typeface="Arial Narrow" panose="020B0604020202020204" pitchFamily="34" charset="0"/>
                        </a:rPr>
                        <a:t>Destroyer</a:t>
                      </a:r>
                    </a:p>
                  </a:txBody>
                  <a:tcPr marL="97536" marR="97536" marT="48768" marB="48768" anchor="ctr">
                    <a:solidFill>
                      <a:srgbClr val="FFF57D"/>
                    </a:solidFill>
                  </a:tcPr>
                </a:tc>
                <a:tc>
                  <a:txBody>
                    <a:bodyPr/>
                    <a:lstStyle/>
                    <a:p>
                      <a:r>
                        <a:rPr lang="en-US" sz="3400" b="1" i="1" dirty="0">
                          <a:latin typeface="Arial Narrow" panose="020B0604020202020204" pitchFamily="34" charset="0"/>
                          <a:cs typeface="Arial Narrow" panose="020B0604020202020204" pitchFamily="34" charset="0"/>
                        </a:rPr>
                        <a:t>The Ten Kings</a:t>
                      </a:r>
                    </a:p>
                  </a:txBody>
                  <a:tcPr marL="97536" marR="97536" marT="48768" marB="48768" anchor="ctr">
                    <a:solidFill>
                      <a:srgbClr val="FFF57D"/>
                    </a:solidFill>
                  </a:tcPr>
                </a:tc>
                <a:tc>
                  <a:txBody>
                    <a:bodyPr/>
                    <a:lstStyle/>
                    <a:p>
                      <a:r>
                        <a:rPr lang="en-US" sz="3400" b="1" i="1" dirty="0">
                          <a:latin typeface="Arial Narrow" panose="020B0604020202020204" pitchFamily="34" charset="0"/>
                          <a:cs typeface="Arial Narrow" panose="020B0604020202020204" pitchFamily="34" charset="0"/>
                        </a:rPr>
                        <a:t>Jesus Christ</a:t>
                      </a:r>
                    </a:p>
                  </a:txBody>
                  <a:tcPr marL="97536" marR="97536" marT="48768" marB="48768" anchor="ctr">
                    <a:solidFill>
                      <a:srgbClr val="FFF57D"/>
                    </a:solidFill>
                  </a:tcPr>
                </a:tc>
                <a:extLst>
                  <a:ext uri="{0D108BD9-81ED-4DB2-BD59-A6C34878D82A}">
                    <a16:rowId xmlns:a16="http://schemas.microsoft.com/office/drawing/2014/main" val="190242140"/>
                  </a:ext>
                </a:extLst>
              </a:tr>
              <a:tr h="921347">
                <a:tc>
                  <a:txBody>
                    <a:bodyPr/>
                    <a:lstStyle/>
                    <a:p>
                      <a:r>
                        <a:rPr lang="en-US" sz="3400" b="1" dirty="0"/>
                        <a:t>Result</a:t>
                      </a:r>
                    </a:p>
                  </a:txBody>
                  <a:tcPr marL="97536" marR="97536" marT="48768" marB="48768" anchor="ctr"/>
                </a:tc>
                <a:tc>
                  <a:txBody>
                    <a:bodyPr/>
                    <a:lstStyle/>
                    <a:p>
                      <a:r>
                        <a:rPr lang="en-US" sz="3400" b="1" dirty="0"/>
                        <a:t>No Mourning</a:t>
                      </a:r>
                    </a:p>
                  </a:txBody>
                  <a:tcPr marL="97536" marR="97536" marT="48768" marB="48768" anchor="ctr"/>
                </a:tc>
                <a:tc>
                  <a:txBody>
                    <a:bodyPr/>
                    <a:lstStyle/>
                    <a:p>
                      <a:r>
                        <a:rPr lang="en-US" sz="3400" b="1" dirty="0"/>
                        <a:t>Great Mourning</a:t>
                      </a:r>
                    </a:p>
                  </a:txBody>
                  <a:tcPr marL="97536" marR="97536" marT="48768" marB="48768" anchor="ctr"/>
                </a:tc>
                <a:extLst>
                  <a:ext uri="{0D108BD9-81ED-4DB2-BD59-A6C34878D82A}">
                    <a16:rowId xmlns:a16="http://schemas.microsoft.com/office/drawing/2014/main" val="959526005"/>
                  </a:ext>
                </a:extLst>
              </a:tr>
            </a:tbl>
          </a:graphicData>
        </a:graphic>
      </p:graphicFrame>
    </p:spTree>
    <p:extLst>
      <p:ext uri="{BB962C8B-B14F-4D97-AF65-F5344CB8AC3E}">
        <p14:creationId xmlns:p14="http://schemas.microsoft.com/office/powerpoint/2010/main" val="92331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66BCAD-1D85-8744-A884-0CF4C0655935}"/>
              </a:ext>
            </a:extLst>
          </p:cNvPr>
          <p:cNvGraphicFramePr>
            <a:graphicFrameLocks noGrp="1"/>
          </p:cNvGraphicFramePr>
          <p:nvPr>
            <p:extLst>
              <p:ext uri="{D42A27DB-BD31-4B8C-83A1-F6EECF244321}">
                <p14:modId xmlns:p14="http://schemas.microsoft.com/office/powerpoint/2010/main" val="3309639623"/>
              </p:ext>
            </p:extLst>
          </p:nvPr>
        </p:nvGraphicFramePr>
        <p:xfrm>
          <a:off x="177799" y="1219201"/>
          <a:ext cx="12649201" cy="7748353"/>
        </p:xfrm>
        <a:graphic>
          <a:graphicData uri="http://schemas.openxmlformats.org/drawingml/2006/table">
            <a:tbl>
              <a:tblPr firstRow="1" bandRow="1">
                <a:tableStyleId>{5C22544A-7EE6-4342-B048-85BDC9FD1C3A}</a:tableStyleId>
              </a:tblPr>
              <a:tblGrid>
                <a:gridCol w="2219257">
                  <a:extLst>
                    <a:ext uri="{9D8B030D-6E8A-4147-A177-3AD203B41FA5}">
                      <a16:colId xmlns:a16="http://schemas.microsoft.com/office/drawing/2014/main" val="457295927"/>
                    </a:ext>
                  </a:extLst>
                </a:gridCol>
                <a:gridCol w="4997563">
                  <a:extLst>
                    <a:ext uri="{9D8B030D-6E8A-4147-A177-3AD203B41FA5}">
                      <a16:colId xmlns:a16="http://schemas.microsoft.com/office/drawing/2014/main" val="1906846287"/>
                    </a:ext>
                  </a:extLst>
                </a:gridCol>
                <a:gridCol w="5432381">
                  <a:extLst>
                    <a:ext uri="{9D8B030D-6E8A-4147-A177-3AD203B41FA5}">
                      <a16:colId xmlns:a16="http://schemas.microsoft.com/office/drawing/2014/main" val="3511346935"/>
                    </a:ext>
                  </a:extLst>
                </a:gridCol>
              </a:tblGrid>
              <a:tr h="1180710">
                <a:tc gridSpan="3">
                  <a:txBody>
                    <a:bodyPr/>
                    <a:lstStyle/>
                    <a:p>
                      <a:pPr algn="ctr"/>
                      <a:r>
                        <a:rPr lang="en-US" sz="3800" dirty="0"/>
                        <a:t>The Two </a:t>
                      </a:r>
                      <a:r>
                        <a:rPr lang="en-US" sz="3800" dirty="0" err="1"/>
                        <a:t>Babylons</a:t>
                      </a:r>
                      <a:r>
                        <a:rPr lang="en-US" sz="3800" dirty="0"/>
                        <a:t> of Revelation 17-18</a:t>
                      </a:r>
                    </a:p>
                  </a:txBody>
                  <a:tcPr marL="97536" marR="97536" marT="48768" marB="48768"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96585383"/>
                  </a:ext>
                </a:extLst>
              </a:tr>
              <a:tr h="1843539">
                <a:tc>
                  <a:txBody>
                    <a:bodyPr/>
                    <a:lstStyle/>
                    <a:p>
                      <a:endParaRPr lang="en-US" sz="3400" dirty="0"/>
                    </a:p>
                  </a:txBody>
                  <a:tcPr marL="97536" marR="97536" marT="48768" marB="48768" anchor="ctr"/>
                </a:tc>
                <a:tc>
                  <a:txBody>
                    <a:bodyPr/>
                    <a:lstStyle/>
                    <a:p>
                      <a:pPr algn="ctr"/>
                      <a:r>
                        <a:rPr lang="en-US" sz="3400" b="1" i="0" dirty="0">
                          <a:solidFill>
                            <a:srgbClr val="FF0000"/>
                          </a:solidFill>
                          <a:latin typeface="Arial Black" panose="020B0604020202020204" pitchFamily="34" charset="0"/>
                          <a:cs typeface="Arial Black" panose="020B0604020202020204" pitchFamily="34" charset="0"/>
                        </a:rPr>
                        <a:t>Revelation 17</a:t>
                      </a:r>
                    </a:p>
                    <a:p>
                      <a:pPr algn="ctr"/>
                      <a:r>
                        <a:rPr lang="en-US" sz="3400" b="1" i="0" dirty="0">
                          <a:solidFill>
                            <a:srgbClr val="FF0000"/>
                          </a:solidFill>
                          <a:latin typeface="Arial Black" panose="020B0604020202020204" pitchFamily="34" charset="0"/>
                          <a:cs typeface="Arial Black" panose="020B0604020202020204" pitchFamily="34" charset="0"/>
                        </a:rPr>
                        <a:t>Religious Babylon</a:t>
                      </a:r>
                    </a:p>
                  </a:txBody>
                  <a:tcPr marL="97536" marR="97536" marT="48768" marB="48768" anchor="ctr"/>
                </a:tc>
                <a:tc>
                  <a:txBody>
                    <a:bodyPr/>
                    <a:lstStyle/>
                    <a:p>
                      <a:pPr algn="ctr"/>
                      <a:r>
                        <a:rPr lang="en-US" sz="3400" b="1" i="0" dirty="0">
                          <a:solidFill>
                            <a:srgbClr val="FF0000"/>
                          </a:solidFill>
                          <a:latin typeface="Arial Black" panose="020B0604020202020204" pitchFamily="34" charset="0"/>
                          <a:cs typeface="Arial Black" panose="020B0604020202020204" pitchFamily="34" charset="0"/>
                        </a:rPr>
                        <a:t>Revelation 18</a:t>
                      </a:r>
                    </a:p>
                    <a:p>
                      <a:pPr algn="ctr"/>
                      <a:r>
                        <a:rPr lang="en-US" sz="3400" b="1" i="0" dirty="0">
                          <a:solidFill>
                            <a:srgbClr val="FF0000"/>
                          </a:solidFill>
                          <a:latin typeface="Arial Black" panose="020B0604020202020204" pitchFamily="34" charset="0"/>
                          <a:cs typeface="Arial Black" panose="020B0604020202020204" pitchFamily="34" charset="0"/>
                        </a:rPr>
                        <a:t>Commercial Babylon</a:t>
                      </a:r>
                    </a:p>
                  </a:txBody>
                  <a:tcPr marL="97536" marR="97536" marT="48768" marB="48768" anchor="ctr"/>
                </a:tc>
                <a:extLst>
                  <a:ext uri="{0D108BD9-81ED-4DB2-BD59-A6C34878D82A}">
                    <a16:rowId xmlns:a16="http://schemas.microsoft.com/office/drawing/2014/main" val="1656532217"/>
                  </a:ext>
                </a:extLst>
              </a:tr>
              <a:tr h="903457">
                <a:tc>
                  <a:txBody>
                    <a:bodyPr/>
                    <a:lstStyle/>
                    <a:p>
                      <a:r>
                        <a:rPr lang="en-US" sz="3400" b="1" dirty="0">
                          <a:solidFill>
                            <a:schemeClr val="tx2">
                              <a:lumMod val="50000"/>
                            </a:schemeClr>
                          </a:solidFill>
                        </a:rPr>
                        <a:t>Focus</a:t>
                      </a:r>
                    </a:p>
                  </a:txBody>
                  <a:tcPr marL="97536" marR="97536" marT="48768" marB="48768" anchor="ctr">
                    <a:solidFill>
                      <a:srgbClr val="E7EAF5"/>
                    </a:solidFill>
                  </a:tcPr>
                </a:tc>
                <a:tc>
                  <a:txBody>
                    <a:bodyPr/>
                    <a:lstStyle/>
                    <a:p>
                      <a:r>
                        <a:rPr lang="en-US" sz="3400" b="1" dirty="0">
                          <a:solidFill>
                            <a:schemeClr val="tx2">
                              <a:lumMod val="50000"/>
                            </a:schemeClr>
                          </a:solidFill>
                        </a:rPr>
                        <a:t>Babylon as a System</a:t>
                      </a:r>
                    </a:p>
                  </a:txBody>
                  <a:tcPr marL="97536" marR="97536" marT="48768" marB="48768" anchor="ctr">
                    <a:solidFill>
                      <a:srgbClr val="E7EAF5"/>
                    </a:solidFill>
                  </a:tcPr>
                </a:tc>
                <a:tc>
                  <a:txBody>
                    <a:bodyPr/>
                    <a:lstStyle/>
                    <a:p>
                      <a:r>
                        <a:rPr lang="en-US" sz="3400" b="1" dirty="0">
                          <a:solidFill>
                            <a:schemeClr val="tx2">
                              <a:lumMod val="50000"/>
                            </a:schemeClr>
                          </a:solidFill>
                        </a:rPr>
                        <a:t>Babylon as a Global City</a:t>
                      </a:r>
                    </a:p>
                  </a:txBody>
                  <a:tcPr marL="97536" marR="97536" marT="48768" marB="48768" anchor="ctr">
                    <a:solidFill>
                      <a:srgbClr val="E7EAF5"/>
                    </a:solidFill>
                  </a:tcPr>
                </a:tc>
                <a:extLst>
                  <a:ext uri="{0D108BD9-81ED-4DB2-BD59-A6C34878D82A}">
                    <a16:rowId xmlns:a16="http://schemas.microsoft.com/office/drawing/2014/main" val="109325519"/>
                  </a:ext>
                </a:extLst>
              </a:tr>
              <a:tr h="1599862">
                <a:tc>
                  <a:txBody>
                    <a:bodyPr/>
                    <a:lstStyle/>
                    <a:p>
                      <a:r>
                        <a:rPr lang="en-US" sz="3400" b="1" dirty="0">
                          <a:solidFill>
                            <a:schemeClr val="tx2">
                              <a:lumMod val="50000"/>
                            </a:schemeClr>
                          </a:solidFill>
                        </a:rPr>
                        <a:t>Timing</a:t>
                      </a:r>
                    </a:p>
                  </a:txBody>
                  <a:tcPr marL="97536" marR="97536" marT="48768" marB="48768" anchor="ctr"/>
                </a:tc>
                <a:tc>
                  <a:txBody>
                    <a:bodyPr/>
                    <a:lstStyle/>
                    <a:p>
                      <a:r>
                        <a:rPr lang="en-US" sz="3400" b="1" dirty="0">
                          <a:solidFill>
                            <a:schemeClr val="tx2">
                              <a:lumMod val="50000"/>
                            </a:schemeClr>
                          </a:solidFill>
                        </a:rPr>
                        <a:t>Falls before Abomination of Desolation (Midway)</a:t>
                      </a:r>
                    </a:p>
                  </a:txBody>
                  <a:tcPr marL="97536" marR="97536" marT="48768" marB="48768" anchor="ctr"/>
                </a:tc>
                <a:tc>
                  <a:txBody>
                    <a:bodyPr/>
                    <a:lstStyle/>
                    <a:p>
                      <a:r>
                        <a:rPr lang="en-US" sz="3400" b="1" dirty="0">
                          <a:solidFill>
                            <a:schemeClr val="tx2">
                              <a:lumMod val="50000"/>
                            </a:schemeClr>
                          </a:solidFill>
                        </a:rPr>
                        <a:t>Falls at the end of 7 years</a:t>
                      </a:r>
                    </a:p>
                  </a:txBody>
                  <a:tcPr marL="97536" marR="97536" marT="48768" marB="48768" anchor="ctr"/>
                </a:tc>
                <a:extLst>
                  <a:ext uri="{0D108BD9-81ED-4DB2-BD59-A6C34878D82A}">
                    <a16:rowId xmlns:a16="http://schemas.microsoft.com/office/drawing/2014/main" val="3441185296"/>
                  </a:ext>
                </a:extLst>
              </a:tr>
              <a:tr h="1265174">
                <a:tc>
                  <a:txBody>
                    <a:bodyPr/>
                    <a:lstStyle/>
                    <a:p>
                      <a:r>
                        <a:rPr lang="en-US" sz="3400" b="1" dirty="0">
                          <a:solidFill>
                            <a:schemeClr val="tx2">
                              <a:lumMod val="50000"/>
                            </a:schemeClr>
                          </a:solidFill>
                        </a:rPr>
                        <a:t>Destroyer</a:t>
                      </a:r>
                    </a:p>
                  </a:txBody>
                  <a:tcPr marL="97536" marR="97536" marT="48768" marB="48768" anchor="ctr"/>
                </a:tc>
                <a:tc>
                  <a:txBody>
                    <a:bodyPr/>
                    <a:lstStyle/>
                    <a:p>
                      <a:r>
                        <a:rPr lang="en-US" sz="3400" b="1" dirty="0">
                          <a:solidFill>
                            <a:schemeClr val="tx2">
                              <a:lumMod val="50000"/>
                            </a:schemeClr>
                          </a:solidFill>
                        </a:rPr>
                        <a:t>The Ten Kings</a:t>
                      </a:r>
                    </a:p>
                  </a:txBody>
                  <a:tcPr marL="97536" marR="97536" marT="48768" marB="48768" anchor="ctr"/>
                </a:tc>
                <a:tc>
                  <a:txBody>
                    <a:bodyPr/>
                    <a:lstStyle/>
                    <a:p>
                      <a:r>
                        <a:rPr lang="en-US" sz="3400" b="1" dirty="0">
                          <a:solidFill>
                            <a:schemeClr val="tx2">
                              <a:lumMod val="50000"/>
                            </a:schemeClr>
                          </a:solidFill>
                        </a:rPr>
                        <a:t>Jesus Christ</a:t>
                      </a:r>
                    </a:p>
                  </a:txBody>
                  <a:tcPr marL="97536" marR="97536" marT="48768" marB="48768" anchor="ctr"/>
                </a:tc>
                <a:extLst>
                  <a:ext uri="{0D108BD9-81ED-4DB2-BD59-A6C34878D82A}">
                    <a16:rowId xmlns:a16="http://schemas.microsoft.com/office/drawing/2014/main" val="190242140"/>
                  </a:ext>
                </a:extLst>
              </a:tr>
              <a:tr h="903457">
                <a:tc>
                  <a:txBody>
                    <a:bodyPr/>
                    <a:lstStyle/>
                    <a:p>
                      <a:r>
                        <a:rPr lang="en-US" sz="3400" b="1" i="1" dirty="0">
                          <a:latin typeface="Arial" panose="020B0604020202020204" pitchFamily="34" charset="0"/>
                          <a:cs typeface="Arial" panose="020B0604020202020204" pitchFamily="34" charset="0"/>
                        </a:rPr>
                        <a:t>Result</a:t>
                      </a:r>
                    </a:p>
                  </a:txBody>
                  <a:tcPr marL="97536" marR="97536" marT="48768" marB="48768" anchor="ctr">
                    <a:solidFill>
                      <a:srgbClr val="FFF57D"/>
                    </a:solidFill>
                  </a:tcPr>
                </a:tc>
                <a:tc>
                  <a:txBody>
                    <a:bodyPr/>
                    <a:lstStyle/>
                    <a:p>
                      <a:r>
                        <a:rPr lang="en-US" sz="3400" b="1" i="1" dirty="0">
                          <a:latin typeface="Arial" panose="020B0604020202020204" pitchFamily="34" charset="0"/>
                          <a:cs typeface="Arial" panose="020B0604020202020204" pitchFamily="34" charset="0"/>
                        </a:rPr>
                        <a:t>No Mourning</a:t>
                      </a:r>
                    </a:p>
                  </a:txBody>
                  <a:tcPr marL="97536" marR="97536" marT="48768" marB="48768" anchor="ctr">
                    <a:solidFill>
                      <a:srgbClr val="FFF57D"/>
                    </a:solidFill>
                  </a:tcPr>
                </a:tc>
                <a:tc>
                  <a:txBody>
                    <a:bodyPr/>
                    <a:lstStyle/>
                    <a:p>
                      <a:r>
                        <a:rPr lang="en-US" sz="3400" b="1" i="1" dirty="0">
                          <a:latin typeface="Arial" panose="020B0604020202020204" pitchFamily="34" charset="0"/>
                          <a:cs typeface="Arial" panose="020B0604020202020204" pitchFamily="34" charset="0"/>
                        </a:rPr>
                        <a:t>Great Mourning</a:t>
                      </a:r>
                    </a:p>
                  </a:txBody>
                  <a:tcPr marL="97536" marR="97536" marT="48768" marB="48768" anchor="ctr">
                    <a:solidFill>
                      <a:srgbClr val="FFF57D"/>
                    </a:solidFill>
                  </a:tcPr>
                </a:tc>
                <a:extLst>
                  <a:ext uri="{0D108BD9-81ED-4DB2-BD59-A6C34878D82A}">
                    <a16:rowId xmlns:a16="http://schemas.microsoft.com/office/drawing/2014/main" val="959526005"/>
                  </a:ext>
                </a:extLst>
              </a:tr>
            </a:tbl>
          </a:graphicData>
        </a:graphic>
      </p:graphicFrame>
    </p:spTree>
    <p:extLst>
      <p:ext uri="{BB962C8B-B14F-4D97-AF65-F5344CB8AC3E}">
        <p14:creationId xmlns:p14="http://schemas.microsoft.com/office/powerpoint/2010/main" val="29571391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53585F"/>
      </a:dk1>
      <a:lt1>
        <a:srgbClr val="FFFFFF"/>
      </a:lt1>
      <a:dk2>
        <a:srgbClr val="000000"/>
      </a:dk2>
      <a:lt2>
        <a:srgbClr val="DCDEE0"/>
      </a:lt2>
      <a:accent1>
        <a:srgbClr val="0065C1"/>
      </a:accent1>
      <a:accent2>
        <a:srgbClr val="00A6AC"/>
      </a:accent2>
      <a:accent3>
        <a:srgbClr val="AAAAAA"/>
      </a:accent3>
      <a:accent4>
        <a:srgbClr val="DADADA"/>
      </a:accent4>
      <a:accent5>
        <a:srgbClr val="AAB8DD"/>
      </a:accent5>
      <a:accent6>
        <a:srgbClr val="00969B"/>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53585F"/>
      </a:dk2>
      <a:lt2>
        <a:srgbClr val="DCDEE0"/>
      </a:lt2>
      <a:accent1>
        <a:srgbClr val="0065C1"/>
      </a:accent1>
      <a:accent2>
        <a:srgbClr val="00A6AC"/>
      </a:accent2>
      <a:accent3>
        <a:srgbClr val="FFFFFF"/>
      </a:accent3>
      <a:accent4>
        <a:srgbClr val="000000"/>
      </a:accent4>
      <a:accent5>
        <a:srgbClr val="AAB8DD"/>
      </a:accent5>
      <a:accent6>
        <a:srgbClr val="00969B"/>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23925</TotalTime>
  <Words>673</Words>
  <Application>Microsoft Macintosh PowerPoint</Application>
  <PresentationFormat>Custom</PresentationFormat>
  <Paragraphs>121</Paragraphs>
  <Slides>19</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Arial Narrow</vt:lpstr>
      <vt:lpstr>Avenir</vt:lpstr>
      <vt:lpstr>Franklin Gothic Demi</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Trilateral Commission   and   Technocracy</dc:title>
  <cp:lastModifiedBy>Patrick Wood</cp:lastModifiedBy>
  <cp:revision>201</cp:revision>
  <cp:lastPrinted>2015-07-06T01:13:35Z</cp:lastPrinted>
  <dcterms:modified xsi:type="dcterms:W3CDTF">2023-03-03T21:47:13Z</dcterms:modified>
</cp:coreProperties>
</file>