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8" r:id="rId9"/>
    <p:sldId id="269" r:id="rId10"/>
    <p:sldId id="270" r:id="rId11"/>
    <p:sldId id="271" r:id="rId12"/>
    <p:sldId id="263" r:id="rId13"/>
    <p:sldId id="264" r:id="rId14"/>
    <p:sldId id="265" r:id="rId15"/>
    <p:sldId id="277" r:id="rId16"/>
    <p:sldId id="266" r:id="rId17"/>
    <p:sldId id="272" r:id="rId18"/>
    <p:sldId id="275" r:id="rId19"/>
    <p:sldId id="278" r:id="rId20"/>
    <p:sldId id="273" r:id="rId21"/>
    <p:sldId id="274" r:id="rId22"/>
    <p:sldId id="267" r:id="rId23"/>
    <p:sldId id="276" r:id="rId24"/>
    <p:sldId id="279" r:id="rId25"/>
    <p:sldId id="283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3A4D-B2B6-4208-A803-08B70E40F94D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EBF5-C86F-4D0D-B2D6-C5566BAF4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9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3A4D-B2B6-4208-A803-08B70E40F94D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EBF5-C86F-4D0D-B2D6-C5566BAF4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4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3A4D-B2B6-4208-A803-08B70E40F94D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EBF5-C86F-4D0D-B2D6-C5566BAF4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0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3A4D-B2B6-4208-A803-08B70E40F94D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EBF5-C86F-4D0D-B2D6-C5566BAF47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054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3A4D-B2B6-4208-A803-08B70E40F94D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EBF5-C86F-4D0D-B2D6-C5566BAF4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3A4D-B2B6-4208-A803-08B70E40F94D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EBF5-C86F-4D0D-B2D6-C5566BAF4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00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3A4D-B2B6-4208-A803-08B70E40F94D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EBF5-C86F-4D0D-B2D6-C5566BAF4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67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3A4D-B2B6-4208-A803-08B70E40F94D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EBF5-C86F-4D0D-B2D6-C5566BAF4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76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3A4D-B2B6-4208-A803-08B70E40F94D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EBF5-C86F-4D0D-B2D6-C5566BAF4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7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3A4D-B2B6-4208-A803-08B70E40F94D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EBF5-C86F-4D0D-B2D6-C5566BAF4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9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3A4D-B2B6-4208-A803-08B70E40F94D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EBF5-C86F-4D0D-B2D6-C5566BAF4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2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3A4D-B2B6-4208-A803-08B70E40F94D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EBF5-C86F-4D0D-B2D6-C5566BAF4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5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3A4D-B2B6-4208-A803-08B70E40F94D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EBF5-C86F-4D0D-B2D6-C5566BAF4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0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3A4D-B2B6-4208-A803-08B70E40F94D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EBF5-C86F-4D0D-B2D6-C5566BAF4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1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3A4D-B2B6-4208-A803-08B70E40F94D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EBF5-C86F-4D0D-B2D6-C5566BAF4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5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3A4D-B2B6-4208-A803-08B70E40F94D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EBF5-C86F-4D0D-B2D6-C5566BAF4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6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3A4D-B2B6-4208-A803-08B70E40F94D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EBF5-C86F-4D0D-B2D6-C5566BAF4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43A4D-B2B6-4208-A803-08B70E40F94D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DEBF5-C86F-4D0D-B2D6-C5566BAF4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16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Common Core Bankrupted American Kids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why it will happen again unless we do something smart.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11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“We will end what has become a race to the bottom in our schools and instead spur a race to the top by encouraging better standards and assessments,”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—President Barack Obama, 2009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752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“It would be great if our education stuff worked, but that we won’t know for probably a decade.”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—Bill Gates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3900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  Years Later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the promises have been proven to be 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80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NAEP 2019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900" y="1758267"/>
            <a:ext cx="63055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89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NAEP Gains Stall and </a:t>
            </a:r>
            <a:r>
              <a:rPr lang="en-US" dirty="0" err="1" smtClean="0"/>
              <a:t>REverse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70" y="1709557"/>
            <a:ext cx="617601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23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Change in High School Grads on NAEP since 1970s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90" y="2047586"/>
            <a:ext cx="6389370" cy="454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09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 Researchers Find Common Core Damaged Achievement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0" y="2617756"/>
            <a:ext cx="6175618" cy="4153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33" y="2617756"/>
            <a:ext cx="5884990" cy="415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06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Scores at 20-year Low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86" y="1713646"/>
            <a:ext cx="7251177" cy="48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94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Grads Worst Prepared for college in 15 years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66" y="1846401"/>
            <a:ext cx="6143818" cy="485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3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Declines on International Comparisons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95" y="1839207"/>
            <a:ext cx="5455559" cy="49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18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Main Types of Education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Classical Liberal Arts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3575378"/>
          </a:xfrm>
        </p:spPr>
        <p:txBody>
          <a:bodyPr/>
          <a:lstStyle/>
          <a:p>
            <a:r>
              <a:rPr lang="en-US" dirty="0" smtClean="0"/>
              <a:t>Focused on great books</a:t>
            </a:r>
          </a:p>
          <a:p>
            <a:r>
              <a:rPr lang="en-US" dirty="0" smtClean="0"/>
              <a:t>Affirms and draws out a fixed human nature</a:t>
            </a:r>
          </a:p>
          <a:p>
            <a:r>
              <a:rPr lang="en-US" dirty="0" smtClean="0"/>
              <a:t>Aim of cultivating virtue</a:t>
            </a:r>
          </a:p>
          <a:p>
            <a:r>
              <a:rPr lang="en-US" dirty="0" smtClean="0"/>
              <a:t>Content-strong science instruction</a:t>
            </a:r>
          </a:p>
          <a:p>
            <a:r>
              <a:rPr lang="en-US" dirty="0" smtClean="0"/>
              <a:t>Morality, civics, and duty-driven</a:t>
            </a:r>
          </a:p>
          <a:p>
            <a:r>
              <a:rPr lang="en-US" dirty="0" smtClean="0"/>
              <a:t>Controlled by parents and communities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Progressive Propaganda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3575378"/>
          </a:xfrm>
        </p:spPr>
        <p:txBody>
          <a:bodyPr/>
          <a:lstStyle/>
          <a:p>
            <a:r>
              <a:rPr lang="en-US" dirty="0" smtClean="0"/>
              <a:t>Focused on random, contemporary books with no enduring value</a:t>
            </a:r>
          </a:p>
          <a:p>
            <a:r>
              <a:rPr lang="en-US" dirty="0" smtClean="0"/>
              <a:t>Relativist human manipulation</a:t>
            </a:r>
          </a:p>
          <a:p>
            <a:r>
              <a:rPr lang="en-US" dirty="0" smtClean="0"/>
              <a:t>Aim of cultivating political correctness</a:t>
            </a:r>
          </a:p>
          <a:p>
            <a:r>
              <a:rPr lang="en-US" dirty="0" smtClean="0"/>
              <a:t>Sciences politicized and watered down</a:t>
            </a:r>
          </a:p>
          <a:p>
            <a:r>
              <a:rPr lang="en-US" dirty="0" smtClean="0"/>
              <a:t>Therapeutic and consumer-driven</a:t>
            </a:r>
          </a:p>
          <a:p>
            <a:r>
              <a:rPr lang="en-US" dirty="0" smtClean="0"/>
              <a:t>Bureaucratic and centrally controlled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5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Eighth Grade Algebra Drop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22" y="1850224"/>
            <a:ext cx="8232325" cy="45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51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in Advanced Math Achievement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13" y="2002118"/>
            <a:ext cx="11877923" cy="385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00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Also Finds Teachers Did What Common Core Demands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36" y="2556754"/>
            <a:ext cx="5282878" cy="3550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74" y="2556755"/>
            <a:ext cx="5205415" cy="35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00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Core: Same Results, Billions Spent, Another Generation Gone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009" y="1800882"/>
            <a:ext cx="6585332" cy="49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53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Views of America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08" y="2170253"/>
            <a:ext cx="6518134" cy="44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9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FLAG/</a:t>
            </a:r>
            <a:r>
              <a:rPr lang="en-US" dirty="0" err="1" smtClean="0"/>
              <a:t>YouGov</a:t>
            </a:r>
            <a:r>
              <a:rPr lang="en-US" dirty="0" smtClean="0"/>
              <a:t> Poll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>
                <a:effectLst/>
              </a:rPr>
              <a:t>Half of those surveyed believe the United States is sexist (50%) and racist (49%);</a:t>
            </a:r>
          </a:p>
          <a:p>
            <a:pPr fontAlgn="base"/>
            <a:r>
              <a:rPr lang="en-US" dirty="0">
                <a:effectLst/>
              </a:rPr>
              <a:t>American exceptionalism is on the decline. 46% of younger Americans do not agree that “America is the greatest country in the world”;</a:t>
            </a:r>
          </a:p>
          <a:p>
            <a:pPr fontAlgn="base"/>
            <a:r>
              <a:rPr lang="en-US" dirty="0">
                <a:effectLst/>
              </a:rPr>
              <a:t>38% of younger Americans do not agree that “America has a history that we should be proud of”;</a:t>
            </a:r>
          </a:p>
          <a:p>
            <a:pPr fontAlgn="base"/>
            <a:r>
              <a:rPr lang="en-US" dirty="0">
                <a:effectLst/>
              </a:rPr>
              <a:t>One in eight (14%) of Millennials agree that “America was never a great country and it never will be”;</a:t>
            </a:r>
          </a:p>
          <a:p>
            <a:pPr fontAlgn="base"/>
            <a:r>
              <a:rPr lang="en-US" dirty="0">
                <a:effectLst/>
              </a:rPr>
              <a:t>46% of younger Americans  agree that “America is more racist than other countries”;</a:t>
            </a:r>
          </a:p>
          <a:p>
            <a:pPr fontAlgn="base"/>
            <a:r>
              <a:rPr lang="en-US" dirty="0">
                <a:effectLst/>
              </a:rPr>
              <a:t>84% of Americans do not know the specific rights enumerated in the First Amendment;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06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Communism Presented Favorably </a:t>
            </a:r>
            <a:br>
              <a:rPr lang="en-US" dirty="0" smtClean="0"/>
            </a:br>
            <a:r>
              <a:rPr lang="en-US" dirty="0" smtClean="0"/>
              <a:t>in school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02" y="2134383"/>
            <a:ext cx="6104946" cy="445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31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35" y="721995"/>
            <a:ext cx="5612130" cy="541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28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34" y="622118"/>
            <a:ext cx="6577386" cy="585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7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American Education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9" y="2430684"/>
            <a:ext cx="10771733" cy="352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2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Timeline of Common Core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18" y="2066082"/>
            <a:ext cx="10155513" cy="41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4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 Timeline of Common Core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95" y="2598517"/>
            <a:ext cx="10244760" cy="366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4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mentions of Common Core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13" y="1724628"/>
            <a:ext cx="7240712" cy="489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6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38" y="746567"/>
            <a:ext cx="6940156" cy="54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2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Americans Were Promised Academic Improvements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we got the opposite.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8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“To compete with the rest of the </a:t>
            </a:r>
            <a:r>
              <a:rPr lang="en-US" dirty="0" smtClean="0"/>
              <a:t>world…we </a:t>
            </a:r>
            <a:r>
              <a:rPr lang="en-US" dirty="0"/>
              <a:t>have to make sure that the skills they are learning are aligned with what employers and colleges expect high-school graduates to know…the Common Core State Standards, set an ambitious and voluntary goal line.”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—Jeb Bush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3048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1091</TotalTime>
  <Words>413</Words>
  <Application>Microsoft Office PowerPoint</Application>
  <PresentationFormat>Widescreen</PresentationFormat>
  <Paragraphs>51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Bookman Old Style</vt:lpstr>
      <vt:lpstr>Rockwell</vt:lpstr>
      <vt:lpstr>Damask</vt:lpstr>
      <vt:lpstr>How Common Core Bankrupted American Kids</vt:lpstr>
      <vt:lpstr>Two Main Types of Education</vt:lpstr>
      <vt:lpstr>Timeline of American Education</vt:lpstr>
      <vt:lpstr>Early Timeline of Common Core</vt:lpstr>
      <vt:lpstr>Later Timeline of Common Core</vt:lpstr>
      <vt:lpstr>Media mentions of Common Core</vt:lpstr>
      <vt:lpstr>PowerPoint Presentation</vt:lpstr>
      <vt:lpstr>Americans Were Promised Academic Improvements </vt:lpstr>
      <vt:lpstr>“To compete with the rest of the world…we have to make sure that the skills they are learning are aligned with what employers and colleges expect high-school graduates to know…the Common Core State Standards, set an ambitious and voluntary goal line.”</vt:lpstr>
      <vt:lpstr>“We will end what has become a race to the bottom in our schools and instead spur a race to the top by encouraging better standards and assessments,”</vt:lpstr>
      <vt:lpstr>“It would be great if our education stuff worked, but that we won’t know for probably a decade.” </vt:lpstr>
      <vt:lpstr>Ten  Years Later</vt:lpstr>
      <vt:lpstr>NAEP 2019</vt:lpstr>
      <vt:lpstr>NAEP Gains Stall and REverse</vt:lpstr>
      <vt:lpstr>No Change in High School Grads on NAEP since 1970s</vt:lpstr>
      <vt:lpstr>Fed Researchers Find Common Core Damaged Achievement</vt:lpstr>
      <vt:lpstr>ACT Scores at 20-year Low</vt:lpstr>
      <vt:lpstr>High School Grads Worst Prepared for college in 15 years</vt:lpstr>
      <vt:lpstr>Declines on International Comparisons</vt:lpstr>
      <vt:lpstr>Eighth Grade Algebra Drop</vt:lpstr>
      <vt:lpstr>Drop in Advanced Math Achievement</vt:lpstr>
      <vt:lpstr>Research Also Finds Teachers Did What Common Core Demands</vt:lpstr>
      <vt:lpstr>Common Core: Same Results, Billions Spent, Another Generation Gone</vt:lpstr>
      <vt:lpstr>Negative Views of America</vt:lpstr>
      <vt:lpstr>FLAG/YouGov Poll 2019</vt:lpstr>
      <vt:lpstr>Communism Presented Favorably  in school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Common Core Bankrupted American Kids</dc:title>
  <dc:creator>Joy</dc:creator>
  <cp:lastModifiedBy>Joy</cp:lastModifiedBy>
  <cp:revision>16</cp:revision>
  <dcterms:created xsi:type="dcterms:W3CDTF">2020-02-27T22:35:37Z</dcterms:created>
  <dcterms:modified xsi:type="dcterms:W3CDTF">2020-02-28T16:46:50Z</dcterms:modified>
</cp:coreProperties>
</file>